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7.xml" ContentType="application/vnd.openxmlformats-officedocument.presentationml.notesSlide+xml"/>
  <Override PartName="/ppt/tags/tag11.xml" ContentType="application/vnd.openxmlformats-officedocument.presentationml.tags+xml"/>
  <Override PartName="/ppt/notesSlides/notesSlide8.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16"/>
  </p:notesMasterIdLst>
  <p:handoutMasterIdLst>
    <p:handoutMasterId r:id="rId17"/>
  </p:handoutMasterIdLst>
  <p:sldIdLst>
    <p:sldId id="308" r:id="rId2"/>
    <p:sldId id="299" r:id="rId3"/>
    <p:sldId id="300" r:id="rId4"/>
    <p:sldId id="348" r:id="rId5"/>
    <p:sldId id="321" r:id="rId6"/>
    <p:sldId id="332" r:id="rId7"/>
    <p:sldId id="342" r:id="rId8"/>
    <p:sldId id="343" r:id="rId9"/>
    <p:sldId id="349" r:id="rId10"/>
    <p:sldId id="344" r:id="rId11"/>
    <p:sldId id="345" r:id="rId12"/>
    <p:sldId id="346" r:id="rId13"/>
    <p:sldId id="347" r:id="rId14"/>
    <p:sldId id="30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656F"/>
    <a:srgbClr val="FFFFFF"/>
    <a:srgbClr val="EFE6FF"/>
    <a:srgbClr val="D2EDFB"/>
    <a:srgbClr val="BAD881"/>
    <a:srgbClr val="F18F65"/>
    <a:srgbClr val="F9D0C6"/>
    <a:srgbClr val="F2B638"/>
    <a:srgbClr val="F9E260"/>
    <a:srgbClr val="67BE9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DF16E1-C378-4FA3-BE98-7BBB162255FF}" v="2147" dt="2021-06-10T06:58:14.3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27" autoAdjust="0"/>
    <p:restoredTop sz="93936" autoAdjust="0"/>
  </p:normalViewPr>
  <p:slideViewPr>
    <p:cSldViewPr snapToGrid="0">
      <p:cViewPr varScale="1">
        <p:scale>
          <a:sx n="153" d="100"/>
          <a:sy n="153" d="100"/>
        </p:scale>
        <p:origin x="88" y="276"/>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86" d="100"/>
          <a:sy n="86" d="100"/>
        </p:scale>
        <p:origin x="386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56F5E269-CAE7-48D7-BB09-5004E326B32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a:t>机器人教育</a:t>
            </a:r>
            <a:r>
              <a:rPr lang="en-US" altLang="zh-CN"/>
              <a:t>-krisa</a:t>
            </a:r>
            <a:endParaRPr lang="zh-CN" altLang="en-US"/>
          </a:p>
        </p:txBody>
      </p:sp>
      <p:sp>
        <p:nvSpPr>
          <p:cNvPr id="3" name="日期占位符 2">
            <a:extLst>
              <a:ext uri="{FF2B5EF4-FFF2-40B4-BE49-F238E27FC236}">
                <a16:creationId xmlns:a16="http://schemas.microsoft.com/office/drawing/2014/main" id="{0AE707C1-5ACE-47E1-B56B-C36EF9AC6F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页脚占位符 3">
            <a:extLst>
              <a:ext uri="{FF2B5EF4-FFF2-40B4-BE49-F238E27FC236}">
                <a16:creationId xmlns:a16="http://schemas.microsoft.com/office/drawing/2014/main" id="{BA440528-57A8-4033-8ACE-5A537A19A9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a:t>机器人教育</a:t>
            </a:r>
            <a:r>
              <a:rPr lang="en-US" altLang="zh-CN"/>
              <a:t>-krisa</a:t>
            </a:r>
            <a:endParaRPr lang="zh-CN" altLang="en-US"/>
          </a:p>
        </p:txBody>
      </p:sp>
      <p:sp>
        <p:nvSpPr>
          <p:cNvPr id="5" name="灯片编号占位符 4">
            <a:extLst>
              <a:ext uri="{FF2B5EF4-FFF2-40B4-BE49-F238E27FC236}">
                <a16:creationId xmlns:a16="http://schemas.microsoft.com/office/drawing/2014/main" id="{437A1DC7-D5C5-4A51-9EF7-2789DF8A958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D9EAA2-4346-49EC-893A-D87EE770FD6A}" type="slidenum">
              <a:rPr lang="zh-CN" altLang="en-US" smtClean="0"/>
              <a:t>‹#›</a:t>
            </a:fld>
            <a:endParaRPr lang="zh-CN" altLang="en-US"/>
          </a:p>
        </p:txBody>
      </p:sp>
    </p:spTree>
    <p:extLst>
      <p:ext uri="{BB962C8B-B14F-4D97-AF65-F5344CB8AC3E}">
        <p14:creationId xmlns:p14="http://schemas.microsoft.com/office/powerpoint/2010/main" val="2858874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a:t>机器人教育</a:t>
            </a:r>
            <a:r>
              <a:rPr lang="en-US" altLang="zh-CN"/>
              <a:t>-krisa</a:t>
            </a: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a:t>机器人教育</a:t>
            </a:r>
            <a:r>
              <a:rPr lang="en-US" altLang="zh-CN"/>
              <a:t>-krisa</a:t>
            </a: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0EF922-22FC-4EC0-8DD8-E7074FD362CC}" type="slidenum">
              <a:rPr lang="zh-CN" altLang="en-US" smtClean="0"/>
              <a:t>‹#›</a:t>
            </a:fld>
            <a:endParaRPr lang="zh-CN" altLang="en-US"/>
          </a:p>
        </p:txBody>
      </p:sp>
    </p:spTree>
    <p:extLst>
      <p:ext uri="{BB962C8B-B14F-4D97-AF65-F5344CB8AC3E}">
        <p14:creationId xmlns:p14="http://schemas.microsoft.com/office/powerpoint/2010/main" val="333125090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796339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b="0" i="0" dirty="0">
                <a:solidFill>
                  <a:srgbClr val="222222"/>
                </a:solidFill>
                <a:effectLst/>
                <a:latin typeface="Bai Jamjuree"/>
              </a:rPr>
              <a:t>本课程提供了一个结构化的顺序编程活动在现实世界的项目为基础的背景下</a:t>
            </a:r>
            <a:r>
              <a:rPr lang="en-US" altLang="zh-CN" b="0" i="0" dirty="0">
                <a:solidFill>
                  <a:srgbClr val="222222"/>
                </a:solidFill>
                <a:effectLst/>
                <a:latin typeface="Bai Jamjuree"/>
              </a:rPr>
              <a:t>.</a:t>
            </a:r>
            <a:r>
              <a:rPr lang="zh-CN" altLang="en-US" b="0" i="0" dirty="0">
                <a:solidFill>
                  <a:srgbClr val="222222"/>
                </a:solidFill>
                <a:effectLst/>
                <a:latin typeface="Bai Jamjuree"/>
              </a:rPr>
              <a:t>这些项目的目的不仅是让学生思考机器人的模式和结构，而且更广泛地让学生思考编程和解决问题的方式和结构。本课程包括视频、动画和一步一步的课程，旨在帮助学习者使用</a:t>
            </a:r>
            <a:r>
              <a:rPr lang="en-US" altLang="zh-CN" b="0" i="0" dirty="0">
                <a:solidFill>
                  <a:srgbClr val="222222"/>
                </a:solidFill>
                <a:effectLst/>
                <a:latin typeface="Bai Jamjuree"/>
              </a:rPr>
              <a:t>VEXV 5</a:t>
            </a:r>
            <a:r>
              <a:rPr lang="zh-CN" altLang="en-US" b="0" i="0" dirty="0">
                <a:solidFill>
                  <a:srgbClr val="222222"/>
                </a:solidFill>
                <a:effectLst/>
                <a:latin typeface="Bai Jamjuree"/>
              </a:rPr>
              <a:t>硬件和</a:t>
            </a:r>
            <a:r>
              <a:rPr lang="en-US" altLang="zh-CN" b="0" i="0" dirty="0">
                <a:solidFill>
                  <a:srgbClr val="222222"/>
                </a:solidFill>
                <a:effectLst/>
                <a:latin typeface="Bai Jamjuree"/>
              </a:rPr>
              <a:t>VEX</a:t>
            </a:r>
            <a:r>
              <a:rPr lang="zh-CN" altLang="en-US" b="0" i="0" dirty="0">
                <a:solidFill>
                  <a:srgbClr val="222222"/>
                </a:solidFill>
                <a:effectLst/>
                <a:latin typeface="Bai Jamjuree"/>
              </a:rPr>
              <a:t>代码编程软件培养计算思维。</a:t>
            </a:r>
            <a:endParaRPr lang="zh-CN" altLang="en-US" dirty="0"/>
          </a:p>
        </p:txBody>
      </p:sp>
    </p:spTree>
    <p:extLst>
      <p:ext uri="{BB962C8B-B14F-4D97-AF65-F5344CB8AC3E}">
        <p14:creationId xmlns:p14="http://schemas.microsoft.com/office/powerpoint/2010/main" val="716208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err="1"/>
              <a:t>Blockly</a:t>
            </a:r>
            <a:r>
              <a:rPr lang="zh-CN" altLang="en-US" dirty="0"/>
              <a:t>是基于</a:t>
            </a:r>
            <a:r>
              <a:rPr lang="en-US" altLang="zh-CN" dirty="0"/>
              <a:t>WEB</a:t>
            </a:r>
            <a:r>
              <a:rPr lang="zh-CN" altLang="en-US" dirty="0"/>
              <a:t>的</a:t>
            </a:r>
            <a:r>
              <a:rPr lang="en-US" altLang="zh-CN" dirty="0"/>
              <a:t>/</a:t>
            </a:r>
            <a:r>
              <a:rPr lang="zh-CN" altLang="en-US" dirty="0"/>
              <a:t>开源的</a:t>
            </a:r>
            <a:r>
              <a:rPr lang="en-US" altLang="zh-CN" dirty="0"/>
              <a:t>/</a:t>
            </a:r>
            <a:r>
              <a:rPr lang="zh-CN" altLang="en-US" dirty="0"/>
              <a:t>可视化程序编辑器。通过拖拽快的形式快速构建程序，而这些所拖拽的每一个块就是组成程序的基本单元。</a:t>
            </a:r>
          </a:p>
        </p:txBody>
      </p:sp>
    </p:spTree>
    <p:extLst>
      <p:ext uri="{BB962C8B-B14F-4D97-AF65-F5344CB8AC3E}">
        <p14:creationId xmlns:p14="http://schemas.microsoft.com/office/powerpoint/2010/main" val="2500090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课程分为六个章节，分别是一、</a:t>
            </a:r>
            <a:r>
              <a:rPr lang="en-US" altLang="zh-CN" dirty="0"/>
              <a:t>V5</a:t>
            </a:r>
            <a:r>
              <a:rPr lang="zh-CN" altLang="en-US" dirty="0"/>
              <a:t>机器人系统入门；二、主控系统编程、三、机器人运动编程；四、机器人传感器的编程及应用；五、函数式编程；六、循环结构。</a:t>
            </a:r>
            <a:endParaRPr lang="en-US" altLang="zh-CN" sz="1200" kern="1200" dirty="0">
              <a:solidFill>
                <a:schemeClr val="tx1"/>
              </a:solidFill>
              <a:latin typeface="+mn-lt"/>
              <a:ea typeface="+mn-ea"/>
              <a:cs typeface="+mn-cs"/>
            </a:endParaRPr>
          </a:p>
          <a:p>
            <a:endParaRPr lang="en-US" altLang="zh-CN" sz="1200" kern="1200" dirty="0">
              <a:solidFill>
                <a:schemeClr val="tx1"/>
              </a:solidFill>
              <a:latin typeface="+mn-lt"/>
              <a:ea typeface="+mn-ea"/>
              <a:cs typeface="+mn-cs"/>
            </a:endParaRPr>
          </a:p>
          <a:p>
            <a:r>
              <a:rPr lang="zh-CN" altLang="zh-CN" sz="1200" kern="1200" dirty="0">
                <a:solidFill>
                  <a:schemeClr val="tx1"/>
                </a:solidFill>
                <a:latin typeface="+mn-lt"/>
                <a:ea typeface="+mn-ea"/>
                <a:cs typeface="+mn-cs"/>
              </a:rPr>
              <a:t>基础知识这</a:t>
            </a:r>
            <a:r>
              <a:rPr lang="zh-CN" altLang="en-US" sz="1200" kern="1200" dirty="0">
                <a:solidFill>
                  <a:schemeClr val="tx1"/>
                </a:solidFill>
                <a:latin typeface="+mn-lt"/>
                <a:ea typeface="+mn-ea"/>
                <a:cs typeface="+mn-cs"/>
              </a:rPr>
              <a:t>一章</a:t>
            </a:r>
            <a:r>
              <a:rPr lang="zh-CN" altLang="zh-CN" sz="1200" kern="1200" dirty="0">
                <a:solidFill>
                  <a:schemeClr val="tx1"/>
                </a:solidFill>
                <a:latin typeface="+mn-lt"/>
                <a:ea typeface="+mn-ea"/>
                <a:cs typeface="+mn-cs"/>
              </a:rPr>
              <a:t>中会给大家介绍一下搭建</a:t>
            </a:r>
            <a:r>
              <a:rPr lang="en-US" altLang="zh-CN" sz="1200" kern="1200" dirty="0">
                <a:solidFill>
                  <a:schemeClr val="tx1"/>
                </a:solidFill>
                <a:latin typeface="+mn-lt"/>
                <a:ea typeface="+mn-ea"/>
                <a:cs typeface="+mn-cs"/>
              </a:rPr>
              <a:t>VEX V5</a:t>
            </a:r>
            <a:r>
              <a:rPr lang="zh-CN" altLang="en-US" sz="1200" kern="1200" dirty="0">
                <a:solidFill>
                  <a:schemeClr val="tx1"/>
                </a:solidFill>
                <a:latin typeface="+mn-lt"/>
                <a:ea typeface="+mn-ea"/>
                <a:cs typeface="+mn-cs"/>
              </a:rPr>
              <a:t>初级套种中</a:t>
            </a:r>
            <a:r>
              <a:rPr lang="zh-CN" altLang="zh-CN" sz="1200" kern="1200" dirty="0">
                <a:solidFill>
                  <a:schemeClr val="tx1"/>
                </a:solidFill>
                <a:latin typeface="+mn-lt"/>
                <a:ea typeface="+mn-ea"/>
                <a:cs typeface="+mn-cs"/>
              </a:rPr>
              <a:t>使用到</a:t>
            </a:r>
            <a:r>
              <a:rPr lang="zh-CN" altLang="en-US" sz="1200" kern="1200" dirty="0">
                <a:solidFill>
                  <a:schemeClr val="tx1"/>
                </a:solidFill>
                <a:latin typeface="+mn-lt"/>
                <a:ea typeface="+mn-ea"/>
                <a:cs typeface="+mn-cs"/>
              </a:rPr>
              <a:t>电子件、结构件和系统配置。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在第一章中我们所能学到的知识包括主控器、遥控器、电机、主控器的电池及如何进行系统配置。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电子件就是跟电有关的设备：比如主控器、遥控器、电机等。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基础知识中的电机部分，会跟大家讲解一下电机的类型、功能、齿轮比；如何进行拆卸，出现故障如何解决，显示灯的不同显示含义等等。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结构件中会跟大家介绍一下结构件及传动件，包括：</a:t>
            </a:r>
            <a:r>
              <a:rPr lang="en-US" altLang="zh-CN" sz="1200" kern="1200" dirty="0">
                <a:solidFill>
                  <a:schemeClr val="tx1"/>
                </a:solidFill>
                <a:latin typeface="+mn-lt"/>
                <a:ea typeface="+mn-ea"/>
                <a:cs typeface="+mn-cs"/>
              </a:rPr>
              <a:t>C</a:t>
            </a:r>
            <a:r>
              <a:rPr lang="zh-CN" altLang="en-US" sz="1200" kern="1200" dirty="0">
                <a:solidFill>
                  <a:schemeClr val="tx1"/>
                </a:solidFill>
                <a:latin typeface="+mn-lt"/>
                <a:ea typeface="+mn-ea"/>
                <a:cs typeface="+mn-cs"/>
              </a:rPr>
              <a:t>型结构件、</a:t>
            </a:r>
            <a:r>
              <a:rPr lang="en-US" altLang="zh-CN" sz="1200" kern="1200" dirty="0">
                <a:solidFill>
                  <a:schemeClr val="tx1"/>
                </a:solidFill>
                <a:latin typeface="+mn-lt"/>
                <a:ea typeface="+mn-ea"/>
                <a:cs typeface="+mn-cs"/>
              </a:rPr>
              <a:t>U</a:t>
            </a:r>
            <a:r>
              <a:rPr lang="zh-CN" altLang="en-US" sz="1200" kern="1200" dirty="0">
                <a:solidFill>
                  <a:schemeClr val="tx1"/>
                </a:solidFill>
                <a:latin typeface="+mn-lt"/>
                <a:ea typeface="+mn-ea"/>
                <a:cs typeface="+mn-cs"/>
              </a:rPr>
              <a:t>型结构件、齿轮、不同规格的轴和螺母、螺丝、轴承片、垫片等等。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主控器的电池的使用及显示灯的不同亮灯的含义等等。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在基础知识里还会讲到系统配置，固件跟新。</a:t>
            </a:r>
            <a:endParaRPr lang="en-US" altLang="zh-CN" sz="1200" kern="1200" dirty="0">
              <a:solidFill>
                <a:schemeClr val="tx1"/>
              </a:solidFill>
              <a:latin typeface="+mn-lt"/>
              <a:ea typeface="+mn-ea"/>
              <a:cs typeface="+mn-cs"/>
            </a:endParaRPr>
          </a:p>
          <a:p>
            <a:pPr marL="133350" marR="133350" indent="356870">
              <a:spcBef>
                <a:spcPts val="600"/>
              </a:spcBef>
              <a:spcAft>
                <a:spcPts val="600"/>
              </a:spcAft>
            </a:pPr>
            <a:endParaRPr lang="en-US" altLang="zh-CN" sz="1200" kern="1200" dirty="0">
              <a:solidFill>
                <a:schemeClr val="tx1"/>
              </a:solidFill>
              <a:latin typeface="+mn-lt"/>
              <a:ea typeface="+mn-ea"/>
              <a:cs typeface="+mn-cs"/>
            </a:endParaRPr>
          </a:p>
          <a:p>
            <a:r>
              <a:rPr lang="zh-CN" altLang="en-US" dirty="0"/>
              <a:t>第二章中主要讲一下通过用户界面，任何机器人进行交互和交流。机器人通过用户界面相认传递信息。如果通过编程软件建立一个项目，并使用软件绘制一个图形。</a:t>
            </a:r>
            <a:endParaRPr lang="en-US" altLang="zh-CN" dirty="0"/>
          </a:p>
          <a:p>
            <a:endParaRPr lang="en-US" altLang="zh-CN" dirty="0"/>
          </a:p>
          <a:p>
            <a:r>
              <a:rPr lang="zh-CN" altLang="en-US" dirty="0"/>
              <a:t>第三章主要跟大家讲解一下</a:t>
            </a:r>
            <a:r>
              <a:rPr lang="en-US" altLang="zh-CN" dirty="0"/>
              <a:t>VEXcode Pro v5</a:t>
            </a:r>
            <a:r>
              <a:rPr lang="zh-CN" altLang="en-US" dirty="0"/>
              <a:t>编程软件的使用及编写规则。结合</a:t>
            </a:r>
            <a:r>
              <a:rPr lang="en-US" altLang="zh-CN" dirty="0"/>
              <a:t>VEXcode Pro v5</a:t>
            </a:r>
            <a:r>
              <a:rPr lang="zh-CN" altLang="en-US" dirty="0"/>
              <a:t>软件和</a:t>
            </a:r>
            <a:r>
              <a:rPr lang="en-US" altLang="zh-CN" dirty="0" err="1"/>
              <a:t>clawbot</a:t>
            </a:r>
            <a:r>
              <a:rPr lang="zh-CN" altLang="en-US" dirty="0"/>
              <a:t>机器人，学习如何编写程序让机器人可以达到基本的前进后退的功能。以及机器人的几种旋转方式，每一种旋转方式的特点。以及如何控制单独的电机控制机器人的机械臂及机械爪。</a:t>
            </a:r>
            <a:endParaRPr lang="en-US" altLang="zh-CN" dirty="0"/>
          </a:p>
          <a:p>
            <a:endParaRPr lang="en-US" altLang="zh-CN" dirty="0"/>
          </a:p>
          <a:p>
            <a:endParaRPr lang="en-US" altLang="zh-CN" dirty="0"/>
          </a:p>
          <a:p>
            <a:r>
              <a:rPr lang="zh-CN" altLang="en-US" dirty="0"/>
              <a:t>第四章我们主要学习一下传感器，碰撞传感器，线路传感器；在套件中只有碰撞传感器，由于碰撞传感器是数字传感器。所以为了让大家有对比，我有增加了一个模拟传感器，也就是线路传感器。讲解一下他们的功能，工作原理，以及如何通过主控器进行设备的查询显示，如何编写程序控制传感器实现其功能。</a:t>
            </a:r>
            <a:endParaRPr lang="en-US" altLang="zh-CN" dirty="0"/>
          </a:p>
          <a:p>
            <a:endParaRPr lang="en-US" altLang="zh-CN" dirty="0"/>
          </a:p>
          <a:p>
            <a:r>
              <a:rPr lang="zh-CN" altLang="en-US" dirty="0"/>
              <a:t>第五章介绍下在编程过程中经常用到的函数。函数的定义以及如何正确使用函数。</a:t>
            </a:r>
            <a:endParaRPr lang="en-US" altLang="zh-CN" dirty="0"/>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六章主要跟大家介绍一下在编程过程中会经常使用到的一些编程语句，包括：循环语句、判断语句。在学习编程语句之前，我们先了解学习一下流程图的书写，因为流程图是我们编程分析的逻辑指导，只有通过流程图我们就可以很好的书写程序。具体的循环语句有。。。。判断语句有。。。。</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第七章讲解一下远程控制，在远程控制中我们会复习一下遥控器和主控器的固件刷新，遥控器程序的几种类型及远程控制方法。最后通过一个综合挑战复习一下本门课程学到的所有知识。</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endParaRPr lang="zh-CN" altLang="en-US" dirty="0"/>
          </a:p>
        </p:txBody>
      </p:sp>
    </p:spTree>
    <p:extLst>
      <p:ext uri="{BB962C8B-B14F-4D97-AF65-F5344CB8AC3E}">
        <p14:creationId xmlns:p14="http://schemas.microsoft.com/office/powerpoint/2010/main" val="3187711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课程分为六个章节，分别是一、</a:t>
            </a:r>
            <a:r>
              <a:rPr lang="en-US" altLang="zh-CN" dirty="0"/>
              <a:t>V5</a:t>
            </a:r>
            <a:r>
              <a:rPr lang="zh-CN" altLang="en-US" dirty="0"/>
              <a:t>机器人系统入门；二、主控系统编程、三、机器人运动编程；四、机器人传感器的编程及应用；五、函数式编程；六、循环结构；七：远程控制。</a:t>
            </a:r>
            <a:endParaRPr lang="en-US" altLang="zh-CN" sz="1200" kern="1200" dirty="0">
              <a:solidFill>
                <a:schemeClr val="tx1"/>
              </a:solidFill>
              <a:latin typeface="+mn-lt"/>
              <a:ea typeface="+mn-ea"/>
              <a:cs typeface="+mn-cs"/>
            </a:endParaRPr>
          </a:p>
          <a:p>
            <a:endParaRPr lang="en-US" altLang="zh-CN" sz="1200" kern="1200" dirty="0">
              <a:solidFill>
                <a:schemeClr val="tx1"/>
              </a:solidFill>
              <a:latin typeface="+mn-lt"/>
              <a:ea typeface="+mn-ea"/>
              <a:cs typeface="+mn-cs"/>
            </a:endParaRPr>
          </a:p>
          <a:p>
            <a:r>
              <a:rPr lang="zh-CN" altLang="zh-CN" sz="1200" kern="1200" dirty="0">
                <a:solidFill>
                  <a:schemeClr val="tx1"/>
                </a:solidFill>
                <a:latin typeface="+mn-lt"/>
                <a:ea typeface="+mn-ea"/>
                <a:cs typeface="+mn-cs"/>
              </a:rPr>
              <a:t>基础知识这</a:t>
            </a:r>
            <a:r>
              <a:rPr lang="zh-CN" altLang="en-US" sz="1200" kern="1200" dirty="0">
                <a:solidFill>
                  <a:schemeClr val="tx1"/>
                </a:solidFill>
                <a:latin typeface="+mn-lt"/>
                <a:ea typeface="+mn-ea"/>
                <a:cs typeface="+mn-cs"/>
              </a:rPr>
              <a:t>一章</a:t>
            </a:r>
            <a:r>
              <a:rPr lang="zh-CN" altLang="zh-CN" sz="1200" kern="1200" dirty="0">
                <a:solidFill>
                  <a:schemeClr val="tx1"/>
                </a:solidFill>
                <a:latin typeface="+mn-lt"/>
                <a:ea typeface="+mn-ea"/>
                <a:cs typeface="+mn-cs"/>
              </a:rPr>
              <a:t>中会给大家介绍一下搭建</a:t>
            </a:r>
            <a:r>
              <a:rPr lang="en-US" altLang="zh-CN" sz="1200" kern="1200" dirty="0">
                <a:solidFill>
                  <a:schemeClr val="tx1"/>
                </a:solidFill>
                <a:latin typeface="+mn-lt"/>
                <a:ea typeface="+mn-ea"/>
                <a:cs typeface="+mn-cs"/>
              </a:rPr>
              <a:t>VEX V5</a:t>
            </a:r>
            <a:r>
              <a:rPr lang="zh-CN" altLang="en-US" sz="1200" kern="1200" dirty="0">
                <a:solidFill>
                  <a:schemeClr val="tx1"/>
                </a:solidFill>
                <a:latin typeface="+mn-lt"/>
                <a:ea typeface="+mn-ea"/>
                <a:cs typeface="+mn-cs"/>
              </a:rPr>
              <a:t>初级套种中</a:t>
            </a:r>
            <a:r>
              <a:rPr lang="zh-CN" altLang="zh-CN" sz="1200" kern="1200" dirty="0">
                <a:solidFill>
                  <a:schemeClr val="tx1"/>
                </a:solidFill>
                <a:latin typeface="+mn-lt"/>
                <a:ea typeface="+mn-ea"/>
                <a:cs typeface="+mn-cs"/>
              </a:rPr>
              <a:t>使用到</a:t>
            </a:r>
            <a:r>
              <a:rPr lang="zh-CN" altLang="en-US" sz="1200" kern="1200" dirty="0">
                <a:solidFill>
                  <a:schemeClr val="tx1"/>
                </a:solidFill>
                <a:latin typeface="+mn-lt"/>
                <a:ea typeface="+mn-ea"/>
                <a:cs typeface="+mn-cs"/>
              </a:rPr>
              <a:t>电子件、结构件和系统配置。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在第一章中我们所能学到的知识包括主控器、遥控器、电机、主控器的电池及如何进行系统配置。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电子件就是跟点有关的设备：比如主控器、遥控器、电机等。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基础知识中的电机部分，会跟大家讲解一下电机的类型、功能、齿轮比；如何进行拆卸，出现故障如何解决，显示灯的不同显示含义等等。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结构件中会跟大家介绍一下结构件及传动件，包括：</a:t>
            </a:r>
            <a:r>
              <a:rPr lang="en-US" altLang="zh-CN" sz="1200" kern="1200" dirty="0">
                <a:solidFill>
                  <a:schemeClr val="tx1"/>
                </a:solidFill>
                <a:latin typeface="+mn-lt"/>
                <a:ea typeface="+mn-ea"/>
                <a:cs typeface="+mn-cs"/>
              </a:rPr>
              <a:t>C</a:t>
            </a:r>
            <a:r>
              <a:rPr lang="zh-CN" altLang="en-US" sz="1200" kern="1200" dirty="0">
                <a:solidFill>
                  <a:schemeClr val="tx1"/>
                </a:solidFill>
                <a:latin typeface="+mn-lt"/>
                <a:ea typeface="+mn-ea"/>
                <a:cs typeface="+mn-cs"/>
              </a:rPr>
              <a:t>型结构件、</a:t>
            </a:r>
            <a:r>
              <a:rPr lang="en-US" altLang="zh-CN" sz="1200" kern="1200" dirty="0">
                <a:solidFill>
                  <a:schemeClr val="tx1"/>
                </a:solidFill>
                <a:latin typeface="+mn-lt"/>
                <a:ea typeface="+mn-ea"/>
                <a:cs typeface="+mn-cs"/>
              </a:rPr>
              <a:t>U</a:t>
            </a:r>
            <a:r>
              <a:rPr lang="zh-CN" altLang="en-US" sz="1200" kern="1200" dirty="0">
                <a:solidFill>
                  <a:schemeClr val="tx1"/>
                </a:solidFill>
                <a:latin typeface="+mn-lt"/>
                <a:ea typeface="+mn-ea"/>
                <a:cs typeface="+mn-cs"/>
              </a:rPr>
              <a:t>型结构件、齿轮、不同规格的轴和螺母、螺丝、轴承片、垫片等等。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主控器的电池的使用及显示灯的不同亮灯的含义等等。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在基础知识里还会讲到系统配置，固件跟新。</a:t>
            </a:r>
            <a:endParaRPr lang="en-US" altLang="zh-CN" sz="1200" kern="1200" dirty="0">
              <a:solidFill>
                <a:schemeClr val="tx1"/>
              </a:solidFill>
              <a:latin typeface="+mn-lt"/>
              <a:ea typeface="+mn-ea"/>
              <a:cs typeface="+mn-cs"/>
            </a:endParaRPr>
          </a:p>
          <a:p>
            <a:pPr marL="133350" marR="133350" indent="356870">
              <a:spcBef>
                <a:spcPts val="600"/>
              </a:spcBef>
              <a:spcAft>
                <a:spcPts val="600"/>
              </a:spcAft>
            </a:pPr>
            <a:endParaRPr lang="en-US" altLang="zh-CN" sz="1200" kern="1200" dirty="0">
              <a:solidFill>
                <a:schemeClr val="tx1"/>
              </a:solidFill>
              <a:latin typeface="+mn-lt"/>
              <a:ea typeface="+mn-ea"/>
              <a:cs typeface="+mn-cs"/>
            </a:endParaRPr>
          </a:p>
          <a:p>
            <a:r>
              <a:rPr lang="zh-CN" altLang="en-US" dirty="0"/>
              <a:t>第二章中主要通过介绍什么是用户界面，通过用户界面可以让机器人和人进行交互和交流。机器人通过用户界面相认传递信息。如何通过编程软件建立一个项目，并使用软件绘制一个图形。</a:t>
            </a:r>
            <a:endParaRPr lang="en-US" altLang="zh-CN" dirty="0"/>
          </a:p>
          <a:p>
            <a:endParaRPr lang="en-US" altLang="zh-CN" dirty="0"/>
          </a:p>
          <a:p>
            <a:r>
              <a:rPr lang="zh-CN" altLang="en-US" dirty="0"/>
              <a:t>第三章主要介绍一下</a:t>
            </a:r>
            <a:r>
              <a:rPr lang="en-US" altLang="zh-CN" dirty="0"/>
              <a:t>VEXcode Pro v5</a:t>
            </a:r>
            <a:r>
              <a:rPr lang="zh-CN" altLang="en-US" dirty="0"/>
              <a:t>编程软件的使用及编写规则。结合</a:t>
            </a:r>
            <a:r>
              <a:rPr lang="en-US" altLang="zh-CN" dirty="0"/>
              <a:t>VEXcode Pro v5</a:t>
            </a:r>
            <a:r>
              <a:rPr lang="zh-CN" altLang="en-US" dirty="0"/>
              <a:t>软件和</a:t>
            </a:r>
            <a:r>
              <a:rPr lang="en-US" altLang="zh-CN" dirty="0" err="1"/>
              <a:t>clawbot</a:t>
            </a:r>
            <a:r>
              <a:rPr lang="zh-CN" altLang="en-US" dirty="0"/>
              <a:t>机器人，学习如何编写程序让机器人可以达到基本的前进后退的功能。以及机器人的几种旋转方式，每一种旋转方式的特点。以及如何控制单独的电机控制机器人的机械臂及机械爪。</a:t>
            </a:r>
            <a:endParaRPr lang="en-US" altLang="zh-CN" dirty="0"/>
          </a:p>
          <a:p>
            <a:endParaRPr lang="en-US" altLang="zh-CN" dirty="0"/>
          </a:p>
          <a:p>
            <a:endParaRPr lang="en-US" altLang="zh-CN" dirty="0"/>
          </a:p>
          <a:p>
            <a:r>
              <a:rPr lang="zh-CN" altLang="en-US" dirty="0"/>
              <a:t>第四章主要介绍一下传感器，碰撞传感器，线路传感器；在套件中只有碰撞传感器，由于碰撞传感器是数字传感器。所以为了让大家有对比，我有增加了一个模拟传感器，也就是线路传感器。讲解一下他们的功能，工作原理，以及如何通过主控器进行设备的查询显示，如何编写程序控制传感器实现其功能。</a:t>
            </a:r>
            <a:endParaRPr lang="en-US" altLang="zh-CN" dirty="0"/>
          </a:p>
          <a:p>
            <a:endParaRPr lang="en-US" altLang="zh-CN" dirty="0"/>
          </a:p>
          <a:p>
            <a:r>
              <a:rPr lang="zh-CN" altLang="en-US" dirty="0"/>
              <a:t>第五章介绍下在编程过程中经常用到的函数。函数的定义以及如何正确使用函数。</a:t>
            </a:r>
            <a:endParaRPr lang="en-US" altLang="zh-CN" dirty="0"/>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第六章主要跟大家介绍一下在编程过程中会经常使用到的一些编程语句，包括：循环语句、判断语句的结构及功能。</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第七章介绍一下远程控制，在远程控制中我们会复习一下遥控器和主控器的固件刷新，遥控器程序的几种类型及远程控制方法。最后通过一个综合挑战复习一下本门课程学到的所有知识。</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endParaRPr lang="zh-CN" altLang="en-US" dirty="0"/>
          </a:p>
        </p:txBody>
      </p:sp>
    </p:spTree>
    <p:extLst>
      <p:ext uri="{BB962C8B-B14F-4D97-AF65-F5344CB8AC3E}">
        <p14:creationId xmlns:p14="http://schemas.microsoft.com/office/powerpoint/2010/main" val="3600034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193859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143209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401483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8321216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pic>
        <p:nvPicPr>
          <p:cNvPr id="8" name="图片 7" descr="图片包含 游戏机, 画&#10;&#10;描述已自动生成">
            <a:extLst>
              <a:ext uri="{FF2B5EF4-FFF2-40B4-BE49-F238E27FC236}">
                <a16:creationId xmlns:a16="http://schemas.microsoft.com/office/drawing/2014/main" id="{79915E2D-B3F1-4A41-9914-2DA3B41047B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909117" y="4635291"/>
            <a:ext cx="2191056" cy="1486107"/>
          </a:xfrm>
          <a:prstGeom prst="rect">
            <a:avLst/>
          </a:prstGeom>
        </p:spPr>
      </p:pic>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cxnSp>
        <p:nvCxnSpPr>
          <p:cNvPr id="7" name="直接连接符 6">
            <a:extLst>
              <a:ext uri="{FF2B5EF4-FFF2-40B4-BE49-F238E27FC236}">
                <a16:creationId xmlns:a16="http://schemas.microsoft.com/office/drawing/2014/main" id="{DB88B3AC-C339-4E29-B9DD-F1A681756858}"/>
              </a:ext>
            </a:extLst>
          </p:cNvPr>
          <p:cNvCxnSpPr>
            <a:cxnSpLocks/>
          </p:cNvCxnSpPr>
          <p:nvPr userDrawn="1"/>
        </p:nvCxnSpPr>
        <p:spPr>
          <a:xfrm>
            <a:off x="431321" y="0"/>
            <a:ext cx="0" cy="0"/>
          </a:xfrm>
          <a:prstGeom prst="line">
            <a:avLst/>
          </a:prstGeom>
        </p:spPr>
        <p:style>
          <a:lnRef idx="1">
            <a:schemeClr val="accent1"/>
          </a:lnRef>
          <a:fillRef idx="0">
            <a:schemeClr val="accent1"/>
          </a:fillRef>
          <a:effectRef idx="0">
            <a:schemeClr val="accent1"/>
          </a:effectRef>
          <a:fontRef idx="minor">
            <a:schemeClr val="tx1"/>
          </a:fontRef>
        </p:style>
      </p:cxnSp>
      <p:pic>
        <p:nvPicPr>
          <p:cNvPr id="21" name="图片 20" descr="图片包含 游戏机, 画&#10;&#10;描述已自动生成">
            <a:extLst>
              <a:ext uri="{FF2B5EF4-FFF2-40B4-BE49-F238E27FC236}">
                <a16:creationId xmlns:a16="http://schemas.microsoft.com/office/drawing/2014/main" id="{75512954-CE52-45A2-94C1-EA48C38E6A3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556" y="5650414"/>
            <a:ext cx="1182113" cy="941967"/>
          </a:xfrm>
          <a:prstGeom prst="rect">
            <a:avLst/>
          </a:prstGeom>
        </p:spPr>
      </p:pic>
      <p:pic>
        <p:nvPicPr>
          <p:cNvPr id="23" name="图片 22" descr="图片包含 游戏机&#10;&#10;描述已自动生成">
            <a:extLst>
              <a:ext uri="{FF2B5EF4-FFF2-40B4-BE49-F238E27FC236}">
                <a16:creationId xmlns:a16="http://schemas.microsoft.com/office/drawing/2014/main" id="{BC10C661-E24A-4827-8292-620E512A3AD9}"/>
              </a:ext>
            </a:extLst>
          </p:cNvPr>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0" y="55983"/>
            <a:ext cx="1300218" cy="1214016"/>
          </a:xfrm>
          <a:prstGeom prst="rect">
            <a:avLst/>
          </a:prstGeom>
        </p:spPr>
      </p:pic>
      <p:pic>
        <p:nvPicPr>
          <p:cNvPr id="25" name="图片 24" descr="图片包含 游戏机, 画&#10;&#10;描述已自动生成">
            <a:extLst>
              <a:ext uri="{FF2B5EF4-FFF2-40B4-BE49-F238E27FC236}">
                <a16:creationId xmlns:a16="http://schemas.microsoft.com/office/drawing/2014/main" id="{5E1E3C2F-BB17-41E9-938C-ED7390B99CA1}"/>
              </a:ext>
            </a:extLst>
          </p:cNvPr>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517972" y="1612501"/>
            <a:ext cx="1182114" cy="1219841"/>
          </a:xfrm>
          <a:prstGeom prst="rect">
            <a:avLst/>
          </a:prstGeom>
        </p:spPr>
      </p:pic>
      <p:pic>
        <p:nvPicPr>
          <p:cNvPr id="27" name="图片 26" descr="图片包含 游戏机, 桌子&#10;&#10;描述已自动生成">
            <a:extLst>
              <a:ext uri="{FF2B5EF4-FFF2-40B4-BE49-F238E27FC236}">
                <a16:creationId xmlns:a16="http://schemas.microsoft.com/office/drawing/2014/main" id="{438F7376-20C0-4BA7-9327-4160A77F5267}"/>
              </a:ext>
            </a:extLst>
          </p:cNvPr>
          <p:cNvPicPr>
            <a:picLocks noChangeAspect="1"/>
          </p:cNvPicPr>
          <p:nvPr userDrawn="1"/>
        </p:nvPicPr>
        <p:blipFill>
          <a:blip r:embed="rId6">
            <a:extLst>
              <a:ext uri="{28A0092B-C50C-407E-A947-70E740481C1C}">
                <a14:useLocalDpi xmlns:a14="http://schemas.microsoft.com/office/drawing/2010/main"/>
              </a:ext>
            </a:extLst>
          </a:blip>
          <a:stretch>
            <a:fillRect/>
          </a:stretch>
        </p:blipFill>
        <p:spPr>
          <a:xfrm>
            <a:off x="13257" y="2977559"/>
            <a:ext cx="1212110" cy="1044167"/>
          </a:xfrm>
          <a:prstGeom prst="rect">
            <a:avLst/>
          </a:prstGeom>
        </p:spPr>
      </p:pic>
      <p:pic>
        <p:nvPicPr>
          <p:cNvPr id="29" name="图片 28" descr="图片包含 游戏机, 画&#10;&#10;描述已自动生成">
            <a:extLst>
              <a:ext uri="{FF2B5EF4-FFF2-40B4-BE49-F238E27FC236}">
                <a16:creationId xmlns:a16="http://schemas.microsoft.com/office/drawing/2014/main" id="{61CBBDB0-DA6B-446C-BAE5-7EA2319A00E0}"/>
              </a:ext>
            </a:extLst>
          </p:cNvPr>
          <p:cNvPicPr>
            <a:picLocks noChangeAspect="1"/>
          </p:cNvPicPr>
          <p:nvPr userDrawn="1"/>
        </p:nvPicPr>
        <p:blipFill>
          <a:blip r:embed="rId7">
            <a:extLst>
              <a:ext uri="{28A0092B-C50C-407E-A947-70E740481C1C}">
                <a14:useLocalDpi xmlns:a14="http://schemas.microsoft.com/office/drawing/2010/main"/>
              </a:ext>
            </a:extLst>
          </a:blip>
          <a:stretch>
            <a:fillRect/>
          </a:stretch>
        </p:blipFill>
        <p:spPr>
          <a:xfrm>
            <a:off x="428112" y="4394687"/>
            <a:ext cx="1182114" cy="1126811"/>
          </a:xfrm>
          <a:prstGeom prst="rect">
            <a:avLst/>
          </a:prstGeom>
        </p:spPr>
      </p:pic>
      <p:cxnSp>
        <p:nvCxnSpPr>
          <p:cNvPr id="35" name="直接箭头连接符 34">
            <a:extLst>
              <a:ext uri="{FF2B5EF4-FFF2-40B4-BE49-F238E27FC236}">
                <a16:creationId xmlns:a16="http://schemas.microsoft.com/office/drawing/2014/main" id="{7C1C5F99-417C-470E-A1F9-61CF7E1CEEF3}"/>
              </a:ext>
            </a:extLst>
          </p:cNvPr>
          <p:cNvCxnSpPr>
            <a:cxnSpLocks/>
          </p:cNvCxnSpPr>
          <p:nvPr userDrawn="1"/>
        </p:nvCxnSpPr>
        <p:spPr>
          <a:xfrm flipH="1" flipV="1">
            <a:off x="2377440" y="0"/>
            <a:ext cx="101600" cy="6858000"/>
          </a:xfrm>
          <a:prstGeom prst="straightConnector1">
            <a:avLst/>
          </a:prstGeom>
          <a:ln w="1270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4DCA252B-3F8F-4EAF-9668-EADE881D14D6}"/>
              </a:ext>
            </a:extLst>
          </p:cNvPr>
          <p:cNvCxnSpPr>
            <a:cxnSpLocks/>
          </p:cNvCxnSpPr>
          <p:nvPr userDrawn="1"/>
        </p:nvCxnSpPr>
        <p:spPr>
          <a:xfrm flipH="1" flipV="1">
            <a:off x="2148795" y="0"/>
            <a:ext cx="101600" cy="6858000"/>
          </a:xfrm>
          <a:prstGeom prst="straightConnector1">
            <a:avLst/>
          </a:prstGeom>
          <a:ln w="12700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40598C2D-3BC9-434F-9D7F-B4D25F37815F}"/>
              </a:ext>
            </a:extLst>
          </p:cNvPr>
          <p:cNvCxnSpPr>
            <a:cxnSpLocks/>
          </p:cNvCxnSpPr>
          <p:nvPr userDrawn="1"/>
        </p:nvCxnSpPr>
        <p:spPr>
          <a:xfrm flipH="1" flipV="1">
            <a:off x="1908312" y="0"/>
            <a:ext cx="101600" cy="6858000"/>
          </a:xfrm>
          <a:prstGeom prst="straightConnector1">
            <a:avLst/>
          </a:prstGeom>
          <a:ln w="1270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5BD131A-AF0E-40E4-AC52-7C1F568C57F6}"/>
              </a:ext>
            </a:extLst>
          </p:cNvPr>
          <p:cNvCxnSpPr>
            <a:cxnSpLocks/>
          </p:cNvCxnSpPr>
          <p:nvPr userDrawn="1"/>
        </p:nvCxnSpPr>
        <p:spPr>
          <a:xfrm flipH="1" flipV="1">
            <a:off x="1679667" y="0"/>
            <a:ext cx="101600" cy="6858000"/>
          </a:xfrm>
          <a:prstGeom prst="straightConnector1">
            <a:avLst/>
          </a:prstGeom>
          <a:ln w="1270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50B740FE-5145-4584-80C0-D88C235A0C92}"/>
              </a:ext>
            </a:extLst>
          </p:cNvPr>
          <p:cNvCxnSpPr>
            <a:cxnSpLocks/>
          </p:cNvCxnSpPr>
          <p:nvPr userDrawn="1"/>
        </p:nvCxnSpPr>
        <p:spPr>
          <a:xfrm>
            <a:off x="6731431" y="1848743"/>
            <a:ext cx="4961811" cy="1128816"/>
          </a:xfrm>
          <a:prstGeom prst="bentConnector3">
            <a:avLst/>
          </a:prstGeom>
          <a:ln w="127000">
            <a:solidFill>
              <a:srgbClr val="F4B183"/>
            </a:solidFill>
            <a:headEnd type="non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AFFAC1BE-35C5-4D5A-846E-81F7E355AE26}"/>
              </a:ext>
            </a:extLst>
          </p:cNvPr>
          <p:cNvCxnSpPr>
            <a:cxnSpLocks/>
          </p:cNvCxnSpPr>
          <p:nvPr userDrawn="1"/>
        </p:nvCxnSpPr>
        <p:spPr>
          <a:xfrm>
            <a:off x="6883831" y="2037483"/>
            <a:ext cx="4961811" cy="1128816"/>
          </a:xfrm>
          <a:prstGeom prst="bentConnector3">
            <a:avLst/>
          </a:prstGeom>
          <a:ln w="127000">
            <a:solidFill>
              <a:srgbClr val="FFD966"/>
            </a:solidFill>
            <a:headEnd type="none"/>
          </a:ln>
        </p:spPr>
        <p:style>
          <a:lnRef idx="1">
            <a:schemeClr val="accent1"/>
          </a:lnRef>
          <a:fillRef idx="0">
            <a:schemeClr val="accent1"/>
          </a:fillRef>
          <a:effectRef idx="0">
            <a:schemeClr val="accent1"/>
          </a:effectRef>
          <a:fontRef idx="minor">
            <a:schemeClr val="tx1"/>
          </a:fontRef>
        </p:style>
      </p:cxnSp>
      <p:cxnSp>
        <p:nvCxnSpPr>
          <p:cNvPr id="50" name="连接符: 肘形 49">
            <a:extLst>
              <a:ext uri="{FF2B5EF4-FFF2-40B4-BE49-F238E27FC236}">
                <a16:creationId xmlns:a16="http://schemas.microsoft.com/office/drawing/2014/main" id="{5E489F05-1D0E-42A6-98A9-C21FD81F0A08}"/>
              </a:ext>
            </a:extLst>
          </p:cNvPr>
          <p:cNvCxnSpPr>
            <a:cxnSpLocks/>
          </p:cNvCxnSpPr>
          <p:nvPr userDrawn="1"/>
        </p:nvCxnSpPr>
        <p:spPr>
          <a:xfrm>
            <a:off x="7057010" y="2226222"/>
            <a:ext cx="4961811" cy="1128816"/>
          </a:xfrm>
          <a:prstGeom prst="bentConnector3">
            <a:avLst/>
          </a:prstGeom>
          <a:ln w="127000">
            <a:solidFill>
              <a:srgbClr val="8FAADC"/>
            </a:solidFill>
            <a:headEnd type="none"/>
          </a:ln>
        </p:spPr>
        <p:style>
          <a:lnRef idx="1">
            <a:schemeClr val="accent1"/>
          </a:lnRef>
          <a:fillRef idx="0">
            <a:schemeClr val="accent1"/>
          </a:fillRef>
          <a:effectRef idx="0">
            <a:schemeClr val="accent1"/>
          </a:effectRef>
          <a:fontRef idx="minor">
            <a:schemeClr val="tx1"/>
          </a:fontRef>
        </p:style>
      </p:cxnSp>
      <p:cxnSp>
        <p:nvCxnSpPr>
          <p:cNvPr id="51" name="连接符: 肘形 50">
            <a:extLst>
              <a:ext uri="{FF2B5EF4-FFF2-40B4-BE49-F238E27FC236}">
                <a16:creationId xmlns:a16="http://schemas.microsoft.com/office/drawing/2014/main" id="{924FF14B-B890-45D9-BB90-72B11B39B796}"/>
              </a:ext>
            </a:extLst>
          </p:cNvPr>
          <p:cNvCxnSpPr>
            <a:cxnSpLocks/>
          </p:cNvCxnSpPr>
          <p:nvPr userDrawn="1"/>
        </p:nvCxnSpPr>
        <p:spPr>
          <a:xfrm>
            <a:off x="7230189" y="2444359"/>
            <a:ext cx="4961811" cy="1128816"/>
          </a:xfrm>
          <a:prstGeom prst="bentConnector3">
            <a:avLst/>
          </a:prstGeom>
          <a:ln w="127000">
            <a:solidFill>
              <a:srgbClr val="A9D18E"/>
            </a:solidFill>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9868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cxnSp>
        <p:nvCxnSpPr>
          <p:cNvPr id="7" name="直接连接符 6">
            <a:extLst>
              <a:ext uri="{FF2B5EF4-FFF2-40B4-BE49-F238E27FC236}">
                <a16:creationId xmlns:a16="http://schemas.microsoft.com/office/drawing/2014/main" id="{DB88B3AC-C339-4E29-B9DD-F1A681756858}"/>
              </a:ext>
            </a:extLst>
          </p:cNvPr>
          <p:cNvCxnSpPr>
            <a:cxnSpLocks/>
          </p:cNvCxnSpPr>
          <p:nvPr userDrawn="1"/>
        </p:nvCxnSpPr>
        <p:spPr>
          <a:xfrm>
            <a:off x="431321" y="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7C1C5F99-417C-470E-A1F9-61CF7E1CEEF3}"/>
              </a:ext>
            </a:extLst>
          </p:cNvPr>
          <p:cNvCxnSpPr>
            <a:cxnSpLocks/>
          </p:cNvCxnSpPr>
          <p:nvPr userDrawn="1"/>
        </p:nvCxnSpPr>
        <p:spPr>
          <a:xfrm flipV="1">
            <a:off x="2377440" y="0"/>
            <a:ext cx="0" cy="6858000"/>
          </a:xfrm>
          <a:prstGeom prst="straightConnector1">
            <a:avLst/>
          </a:prstGeom>
          <a:ln w="1270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4DCA252B-3F8F-4EAF-9668-EADE881D14D6}"/>
              </a:ext>
            </a:extLst>
          </p:cNvPr>
          <p:cNvCxnSpPr>
            <a:cxnSpLocks/>
          </p:cNvCxnSpPr>
          <p:nvPr userDrawn="1"/>
        </p:nvCxnSpPr>
        <p:spPr>
          <a:xfrm flipV="1">
            <a:off x="2148795" y="0"/>
            <a:ext cx="0" cy="6858000"/>
          </a:xfrm>
          <a:prstGeom prst="straightConnector1">
            <a:avLst/>
          </a:prstGeom>
          <a:ln w="12700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40598C2D-3BC9-434F-9D7F-B4D25F37815F}"/>
              </a:ext>
            </a:extLst>
          </p:cNvPr>
          <p:cNvCxnSpPr>
            <a:cxnSpLocks/>
          </p:cNvCxnSpPr>
          <p:nvPr userDrawn="1"/>
        </p:nvCxnSpPr>
        <p:spPr>
          <a:xfrm flipV="1">
            <a:off x="1908312" y="0"/>
            <a:ext cx="0" cy="6858000"/>
          </a:xfrm>
          <a:prstGeom prst="straightConnector1">
            <a:avLst/>
          </a:prstGeom>
          <a:ln w="1270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5BD131A-AF0E-40E4-AC52-7C1F568C57F6}"/>
              </a:ext>
            </a:extLst>
          </p:cNvPr>
          <p:cNvCxnSpPr>
            <a:cxnSpLocks/>
          </p:cNvCxnSpPr>
          <p:nvPr userDrawn="1"/>
        </p:nvCxnSpPr>
        <p:spPr>
          <a:xfrm flipV="1">
            <a:off x="1679667" y="0"/>
            <a:ext cx="0" cy="6858000"/>
          </a:xfrm>
          <a:prstGeom prst="straightConnector1">
            <a:avLst/>
          </a:prstGeom>
          <a:ln w="1270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50B740FE-5145-4584-80C0-D88C235A0C92}"/>
              </a:ext>
            </a:extLst>
          </p:cNvPr>
          <p:cNvCxnSpPr>
            <a:cxnSpLocks/>
          </p:cNvCxnSpPr>
          <p:nvPr userDrawn="1"/>
        </p:nvCxnSpPr>
        <p:spPr>
          <a:xfrm>
            <a:off x="6731431" y="1848743"/>
            <a:ext cx="4961811" cy="1128816"/>
          </a:xfrm>
          <a:prstGeom prst="bentConnector3">
            <a:avLst/>
          </a:prstGeom>
          <a:ln w="127000">
            <a:solidFill>
              <a:srgbClr val="F4B183"/>
            </a:solidFill>
            <a:headEnd type="non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AFFAC1BE-35C5-4D5A-846E-81F7E355AE26}"/>
              </a:ext>
            </a:extLst>
          </p:cNvPr>
          <p:cNvCxnSpPr>
            <a:cxnSpLocks/>
          </p:cNvCxnSpPr>
          <p:nvPr userDrawn="1"/>
        </p:nvCxnSpPr>
        <p:spPr>
          <a:xfrm>
            <a:off x="6883831" y="2037483"/>
            <a:ext cx="4961811" cy="1128816"/>
          </a:xfrm>
          <a:prstGeom prst="bentConnector3">
            <a:avLst/>
          </a:prstGeom>
          <a:ln w="127000">
            <a:solidFill>
              <a:srgbClr val="FFD966"/>
            </a:solidFill>
            <a:headEnd type="none"/>
          </a:ln>
        </p:spPr>
        <p:style>
          <a:lnRef idx="1">
            <a:schemeClr val="accent1"/>
          </a:lnRef>
          <a:fillRef idx="0">
            <a:schemeClr val="accent1"/>
          </a:fillRef>
          <a:effectRef idx="0">
            <a:schemeClr val="accent1"/>
          </a:effectRef>
          <a:fontRef idx="minor">
            <a:schemeClr val="tx1"/>
          </a:fontRef>
        </p:style>
      </p:cxnSp>
      <p:cxnSp>
        <p:nvCxnSpPr>
          <p:cNvPr id="50" name="连接符: 肘形 49">
            <a:extLst>
              <a:ext uri="{FF2B5EF4-FFF2-40B4-BE49-F238E27FC236}">
                <a16:creationId xmlns:a16="http://schemas.microsoft.com/office/drawing/2014/main" id="{5E489F05-1D0E-42A6-98A9-C21FD81F0A08}"/>
              </a:ext>
            </a:extLst>
          </p:cNvPr>
          <p:cNvCxnSpPr>
            <a:cxnSpLocks/>
          </p:cNvCxnSpPr>
          <p:nvPr userDrawn="1"/>
        </p:nvCxnSpPr>
        <p:spPr>
          <a:xfrm>
            <a:off x="7057010" y="2226222"/>
            <a:ext cx="4961811" cy="1128816"/>
          </a:xfrm>
          <a:prstGeom prst="bentConnector3">
            <a:avLst/>
          </a:prstGeom>
          <a:ln w="127000">
            <a:solidFill>
              <a:srgbClr val="8FAADC"/>
            </a:solidFill>
            <a:headEnd type="none"/>
          </a:ln>
        </p:spPr>
        <p:style>
          <a:lnRef idx="1">
            <a:schemeClr val="accent1"/>
          </a:lnRef>
          <a:fillRef idx="0">
            <a:schemeClr val="accent1"/>
          </a:fillRef>
          <a:effectRef idx="0">
            <a:schemeClr val="accent1"/>
          </a:effectRef>
          <a:fontRef idx="minor">
            <a:schemeClr val="tx1"/>
          </a:fontRef>
        </p:style>
      </p:cxnSp>
      <p:cxnSp>
        <p:nvCxnSpPr>
          <p:cNvPr id="51" name="连接符: 肘形 50">
            <a:extLst>
              <a:ext uri="{FF2B5EF4-FFF2-40B4-BE49-F238E27FC236}">
                <a16:creationId xmlns:a16="http://schemas.microsoft.com/office/drawing/2014/main" id="{924FF14B-B890-45D9-BB90-72B11B39B796}"/>
              </a:ext>
            </a:extLst>
          </p:cNvPr>
          <p:cNvCxnSpPr>
            <a:cxnSpLocks/>
          </p:cNvCxnSpPr>
          <p:nvPr userDrawn="1"/>
        </p:nvCxnSpPr>
        <p:spPr>
          <a:xfrm>
            <a:off x="7230189" y="2444359"/>
            <a:ext cx="4961811" cy="1128816"/>
          </a:xfrm>
          <a:prstGeom prst="bentConnector3">
            <a:avLst/>
          </a:prstGeom>
          <a:ln w="127000">
            <a:solidFill>
              <a:srgbClr val="A9D18E"/>
            </a:solidFill>
            <a:headEnd type="none"/>
          </a:ln>
        </p:spPr>
        <p:style>
          <a:lnRef idx="1">
            <a:schemeClr val="accent1"/>
          </a:lnRef>
          <a:fillRef idx="0">
            <a:schemeClr val="accent1"/>
          </a:fillRef>
          <a:effectRef idx="0">
            <a:schemeClr val="accent1"/>
          </a:effectRef>
          <a:fontRef idx="minor">
            <a:schemeClr val="tx1"/>
          </a:fontRef>
        </p:style>
      </p:cxnSp>
      <p:pic>
        <p:nvPicPr>
          <p:cNvPr id="38" name="图片 37" descr="图示&#10;&#10;中度可信度描述已自动生成">
            <a:extLst>
              <a:ext uri="{FF2B5EF4-FFF2-40B4-BE49-F238E27FC236}">
                <a16:creationId xmlns:a16="http://schemas.microsoft.com/office/drawing/2014/main" id="{8E0E0634-B4EA-49E8-9505-A5A1D1FFF97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5489"/>
            <a:ext cx="12192000" cy="6858000"/>
          </a:xfrm>
          <a:prstGeom prst="rect">
            <a:avLst/>
          </a:prstGeom>
        </p:spPr>
      </p:pic>
    </p:spTree>
    <p:extLst>
      <p:ext uri="{BB962C8B-B14F-4D97-AF65-F5344CB8AC3E}">
        <p14:creationId xmlns:p14="http://schemas.microsoft.com/office/powerpoint/2010/main" val="3970902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838200" y="20703"/>
            <a:ext cx="10515600" cy="1325562"/>
          </a:xfrm>
        </p:spPr>
        <p:txBody>
          <a:bodyPr/>
          <a:lstStyle>
            <a:lvl1pPr>
              <a:defRPr>
                <a:latin typeface="阿里巴巴普惠体" panose="00020600040101010101"/>
                <a:ea typeface="阿里巴巴普惠体" panose="00020600040101010101"/>
              </a:defRPr>
            </a:lvl1pPr>
          </a:lstStyle>
          <a:p>
            <a:r>
              <a:rPr lang="zh-CN" altLang="en-US" dirty="0"/>
              <a:t>单击此处编</a:t>
            </a:r>
            <a:endParaRPr lang="en-US" dirty="0"/>
          </a:p>
        </p:txBody>
      </p:sp>
      <p:sp>
        <p:nvSpPr>
          <p:cNvPr id="3" name="Content Placeholder 2"/>
          <p:cNvSpPr>
            <a:spLocks noGrp="1"/>
          </p:cNvSpPr>
          <p:nvPr>
            <p:ph idx="1"/>
          </p:nvPr>
        </p:nvSpPr>
        <p:spPr>
          <a:xfrm>
            <a:off x="838200" y="1509623"/>
            <a:ext cx="10515600" cy="5020573"/>
          </a:xfrm>
        </p:spPr>
        <p:txBody>
          <a:bodyPr/>
          <a:lstStyle>
            <a:lvl1pPr>
              <a:defRPr>
                <a:latin typeface="阿里巴巴普惠体" panose="00020600040101010101"/>
              </a:defRPr>
            </a:lvl1pPr>
            <a:lvl2pPr algn="l">
              <a:defRPr>
                <a:latin typeface="阿里巴巴普惠体" panose="00020600040101010101"/>
              </a:defRPr>
            </a:lvl2pPr>
            <a:lvl3pPr algn="l">
              <a:defRPr>
                <a:latin typeface="阿里巴巴普惠体" panose="00020600040101010101"/>
              </a:defRPr>
            </a:lvl3pPr>
            <a:lvl4pPr algn="l">
              <a:defRPr>
                <a:latin typeface="阿里巴巴普惠体" panose="00020600040101010101"/>
              </a:defRPr>
            </a:lvl4pPr>
            <a:lvl5pPr algn="l">
              <a:defRPr>
                <a:latin typeface="阿里巴巴普惠体" panose="00020600040101010101"/>
              </a:defRPr>
            </a:lvl5pPr>
          </a:lstStyle>
          <a:p>
            <a:pPr lvl="0"/>
            <a:r>
              <a:rPr lang="zh-CN" altLang="en-US" dirty="0"/>
              <a:t>单击此处编辑母版文本样式</a:t>
            </a:r>
          </a:p>
          <a:p>
            <a:pPr lvl="1"/>
            <a:r>
              <a:rPr lang="zh-CN" altLang="en-US" dirty="0"/>
              <a:t>二级</a:t>
            </a:r>
          </a:p>
        </p:txBody>
      </p:sp>
    </p:spTree>
    <p:extLst>
      <p:ext uri="{BB962C8B-B14F-4D97-AF65-F5344CB8AC3E}">
        <p14:creationId xmlns:p14="http://schemas.microsoft.com/office/powerpoint/2010/main" val="1112828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08615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708426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45127" y="2507550"/>
            <a:ext cx="5156200"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7550"/>
            <a:ext cx="5181601"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r>
              <a:rPr lang="en-US" altLang="zh-CN"/>
              <a:t>2019</a:t>
            </a:r>
            <a:endParaRPr lang="zh-CN" altLang="en-US"/>
          </a:p>
        </p:txBody>
      </p:sp>
      <p:sp>
        <p:nvSpPr>
          <p:cNvPr id="8" name="Footer Placeholder 7"/>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9" name="Slide Number Placeholder 8"/>
          <p:cNvSpPr>
            <a:spLocks noGrp="1"/>
          </p:cNvSpPr>
          <p:nvPr>
            <p:ph type="sldNum" sz="quarter" idx="12"/>
          </p:nvPr>
        </p:nvSpPr>
        <p:spPr/>
        <p:txBody>
          <a:bodyPr/>
          <a:lstStyle/>
          <a:p>
            <a:fld id="{F6160ECC-FD91-4F3C-95B1-4C849AF426C6}" type="slidenum">
              <a:rPr lang="zh-CN" altLang="en-US" smtClean="0"/>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extLst>
      <p:ext uri="{BB962C8B-B14F-4D97-AF65-F5344CB8AC3E}">
        <p14:creationId xmlns:p14="http://schemas.microsoft.com/office/powerpoint/2010/main" val="2042763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zh-CN" altLang="en-US"/>
              <a:t>单击此处编辑母版标题样式</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108778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599857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endParaRPr lang="en-US" dirty="0"/>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7121477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653846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435AD1-314A-4BED-9A86-738598772F57}"/>
              </a:ext>
            </a:extLst>
          </p:cNvPr>
          <p:cNvSpPr>
            <a:spLocks noGrp="1"/>
          </p:cNvSpPr>
          <p:nvPr>
            <p:ph type="title" hasCustomPrompt="1"/>
          </p:nvPr>
        </p:nvSpPr>
        <p:spPr>
          <a:xfrm>
            <a:off x="570781" y="10078"/>
            <a:ext cx="2532429" cy="1325562"/>
          </a:xfrm>
        </p:spPr>
        <p:txBody>
          <a:bodyPr/>
          <a:lstStyle>
            <a:lvl1pPr>
              <a:defRPr>
                <a:ea typeface="阿里巴巴普惠体" panose="00020600040101010101"/>
              </a:defRPr>
            </a:lvl1pPr>
          </a:lstStyle>
          <a:p>
            <a:r>
              <a:rPr lang="zh-CN" altLang="en-US" dirty="0"/>
              <a:t>基础知识</a:t>
            </a:r>
          </a:p>
        </p:txBody>
      </p:sp>
      <p:sp>
        <p:nvSpPr>
          <p:cNvPr id="3" name="日期占位符 2">
            <a:extLst>
              <a:ext uri="{FF2B5EF4-FFF2-40B4-BE49-F238E27FC236}">
                <a16:creationId xmlns:a16="http://schemas.microsoft.com/office/drawing/2014/main" id="{E9F8F475-6781-4881-8FD7-AE260C1DBB4C}"/>
              </a:ext>
            </a:extLst>
          </p:cNvPr>
          <p:cNvSpPr>
            <a:spLocks noGrp="1"/>
          </p:cNvSpPr>
          <p:nvPr>
            <p:ph type="dt" sz="half" idx="10"/>
          </p:nvPr>
        </p:nvSpPr>
        <p:spPr/>
        <p:txBody>
          <a:bodyPr/>
          <a:lstStyle/>
          <a:p>
            <a:r>
              <a:rPr lang="en-US" altLang="zh-CN"/>
              <a:t>2019</a:t>
            </a:r>
            <a:endParaRPr lang="zh-CN" altLang="en-US" dirty="0"/>
          </a:p>
        </p:txBody>
      </p:sp>
      <p:sp>
        <p:nvSpPr>
          <p:cNvPr id="4" name="页脚占位符 3">
            <a:extLst>
              <a:ext uri="{FF2B5EF4-FFF2-40B4-BE49-F238E27FC236}">
                <a16:creationId xmlns:a16="http://schemas.microsoft.com/office/drawing/2014/main" id="{F03EFB2C-D06E-4F90-95AC-6A91BF52ADDC}"/>
              </a:ext>
            </a:extLst>
          </p:cNvPr>
          <p:cNvSpPr>
            <a:spLocks noGrp="1"/>
          </p:cNvSpPr>
          <p:nvPr>
            <p:ph type="ftr" sz="quarter" idx="11"/>
          </p:nvPr>
        </p:nvSpPr>
        <p:spPr/>
        <p:txBody>
          <a:bodyPr/>
          <a:lstStyle/>
          <a:p>
            <a:r>
              <a:rPr lang="zh-CN" altLang="en-US"/>
              <a:t>机器人教育</a:t>
            </a:r>
            <a:r>
              <a:rPr lang="en-US" altLang="zh-CN"/>
              <a:t>-krisa</a:t>
            </a:r>
            <a:endParaRPr lang="zh-CN" altLang="en-US" dirty="0"/>
          </a:p>
        </p:txBody>
      </p:sp>
      <p:sp>
        <p:nvSpPr>
          <p:cNvPr id="5" name="灯片编号占位符 4">
            <a:extLst>
              <a:ext uri="{FF2B5EF4-FFF2-40B4-BE49-F238E27FC236}">
                <a16:creationId xmlns:a16="http://schemas.microsoft.com/office/drawing/2014/main" id="{5D111AC8-DF02-41F6-92BA-76ECD77AF548}"/>
              </a:ext>
            </a:extLst>
          </p:cNvPr>
          <p:cNvSpPr>
            <a:spLocks noGrp="1"/>
          </p:cNvSpPr>
          <p:nvPr>
            <p:ph type="sldNum" sz="quarter" idx="12"/>
          </p:nvPr>
        </p:nvSpPr>
        <p:spPr/>
        <p:txBody>
          <a:bodyPr/>
          <a:lstStyle/>
          <a:p>
            <a:fld id="{F6160ECC-FD91-4F3C-95B1-4C849AF426C6}" type="slidenum">
              <a:rPr lang="zh-CN" altLang="en-US" smtClean="0"/>
              <a:pPr/>
              <a:t>‹#›</a:t>
            </a:fld>
            <a:endParaRPr lang="zh-CN" altLang="en-US" dirty="0"/>
          </a:p>
        </p:txBody>
      </p:sp>
      <p:cxnSp>
        <p:nvCxnSpPr>
          <p:cNvPr id="6" name="直接连接符 5">
            <a:extLst>
              <a:ext uri="{FF2B5EF4-FFF2-40B4-BE49-F238E27FC236}">
                <a16:creationId xmlns:a16="http://schemas.microsoft.com/office/drawing/2014/main" id="{7E80596B-9F4A-4FFB-8BB3-3E0927D7B8D4}"/>
              </a:ext>
            </a:extLst>
          </p:cNvPr>
          <p:cNvCxnSpPr>
            <a:cxnSpLocks/>
          </p:cNvCxnSpPr>
          <p:nvPr userDrawn="1"/>
        </p:nvCxnSpPr>
        <p:spPr>
          <a:xfrm>
            <a:off x="3217653"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369E175C-A6A2-4559-84E4-4C05A41BBF56}"/>
              </a:ext>
            </a:extLst>
          </p:cNvPr>
          <p:cNvCxnSpPr>
            <a:cxnSpLocks/>
          </p:cNvCxnSpPr>
          <p:nvPr userDrawn="1"/>
        </p:nvCxnSpPr>
        <p:spPr>
          <a:xfrm>
            <a:off x="3344749"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781A379E-7CC6-44BD-B796-5D71EC5C93EB}"/>
              </a:ext>
            </a:extLst>
          </p:cNvPr>
          <p:cNvCxnSpPr>
            <a:cxnSpLocks/>
          </p:cNvCxnSpPr>
          <p:nvPr userDrawn="1"/>
        </p:nvCxnSpPr>
        <p:spPr>
          <a:xfrm>
            <a:off x="3459193" y="914399"/>
            <a:ext cx="7698021"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 Placeholder 2">
            <a:extLst>
              <a:ext uri="{FF2B5EF4-FFF2-40B4-BE49-F238E27FC236}">
                <a16:creationId xmlns:a16="http://schemas.microsoft.com/office/drawing/2014/main" id="{17DFAD19-2562-44D3-A8B3-C2239CC0F74B}"/>
              </a:ext>
            </a:extLst>
          </p:cNvPr>
          <p:cNvSpPr>
            <a:spLocks noGrp="1"/>
          </p:cNvSpPr>
          <p:nvPr>
            <p:ph type="body" idx="1"/>
          </p:nvPr>
        </p:nvSpPr>
        <p:spPr>
          <a:xfrm>
            <a:off x="3459193" y="549274"/>
            <a:ext cx="3942272" cy="365125"/>
          </a:xfrm>
        </p:spPr>
        <p:txBody>
          <a:bodyPr anchor="t">
            <a:normAutofit/>
          </a:bodyPr>
          <a:lstStyle>
            <a:lvl1pPr marL="0" indent="0">
              <a:buNone/>
              <a:defRPr sz="2400">
                <a:solidFill>
                  <a:srgbClr val="0070C0"/>
                </a:solidFill>
                <a:ea typeface="阿里巴巴普惠体" panose="00020600040101010101"/>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pic>
        <p:nvPicPr>
          <p:cNvPr id="12" name="图片 11">
            <a:extLst>
              <a:ext uri="{FF2B5EF4-FFF2-40B4-BE49-F238E27FC236}">
                <a16:creationId xmlns:a16="http://schemas.microsoft.com/office/drawing/2014/main" id="{221C33CC-0150-424D-8BCC-D1E9C7F292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3" name="矩形 12">
            <a:extLst>
              <a:ext uri="{FF2B5EF4-FFF2-40B4-BE49-F238E27FC236}">
                <a16:creationId xmlns:a16="http://schemas.microsoft.com/office/drawing/2014/main" id="{4DCD724F-2759-4CB3-8382-BFBA7A49CB1D}"/>
              </a:ext>
            </a:extLst>
          </p:cNvPr>
          <p:cNvSpPr/>
          <p:nvPr userDrawn="1"/>
        </p:nvSpPr>
        <p:spPr>
          <a:xfrm>
            <a:off x="0" y="979958"/>
            <a:ext cx="12192000" cy="5376392"/>
          </a:xfrm>
          <a:prstGeom prst="rect">
            <a:avLst/>
          </a:prstGeom>
          <a:solidFill>
            <a:srgbClr val="FFFFFF"/>
          </a:solidFill>
          <a:ln>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7784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ea typeface="阿里巴巴普惠体" panose="00020600040101010101"/>
              </a:defRPr>
            </a:lvl1pPr>
          </a:lstStyle>
          <a:p>
            <a:r>
              <a:rPr lang="en-US" altLang="zh-CN" dirty="0"/>
              <a:t>2019</a:t>
            </a:r>
            <a:endParaRPr lang="zh-CN"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ea typeface="阿里巴巴普惠体" panose="00020600040101010101"/>
              </a:defRPr>
            </a:lvl1p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ea typeface="阿里巴巴普惠体" panose="00020600040101010101"/>
              </a:defRPr>
            </a:lvl1pPr>
          </a:lstStyle>
          <a:p>
            <a:fld id="{F6160ECC-FD91-4F3C-95B1-4C849AF426C6}" type="slidenum">
              <a:rPr lang="zh-CN" altLang="en-US" smtClean="0"/>
              <a:pPr/>
              <a:t>‹#›</a:t>
            </a:fld>
            <a:endParaRPr lang="zh-CN" altLang="en-US" dirty="0"/>
          </a:p>
        </p:txBody>
      </p:sp>
    </p:spTree>
    <p:extLst>
      <p:ext uri="{BB962C8B-B14F-4D97-AF65-F5344CB8AC3E}">
        <p14:creationId xmlns:p14="http://schemas.microsoft.com/office/powerpoint/2010/main" val="3517117347"/>
      </p:ext>
    </p:extLst>
  </p:cSld>
  <p:clrMap bg1="lt1" tx1="dk1" bg2="lt2" tx2="dk2" accent1="accent1" accent2="accent2" accent3="accent3" accent4="accent4" accent5="accent5" accent6="accent6" hlink="hlink" folHlink="folHlink"/>
  <p:sldLayoutIdLst>
    <p:sldLayoutId id="2147483823" r:id="rId1"/>
    <p:sldLayoutId id="2147483835" r:id="rId2"/>
    <p:sldLayoutId id="2147483824" r:id="rId3"/>
    <p:sldLayoutId id="2147483825" r:id="rId4"/>
    <p:sldLayoutId id="2147483826" r:id="rId5"/>
    <p:sldLayoutId id="2147483827" r:id="rId6"/>
    <p:sldLayoutId id="2147483830" r:id="rId7"/>
    <p:sldLayoutId id="2147483831" r:id="rId8"/>
    <p:sldLayoutId id="2147483832" r:id="rId9"/>
    <p:sldLayoutId id="2147483833" r:id="rId10"/>
    <p:sldLayoutId id="2147483836"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阿里巴巴普惠体"/>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阿里巴巴普惠体"/>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阿里巴巴普惠体"/>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2.xml"/><Relationship Id="rId5" Type="http://schemas.openxmlformats.org/officeDocument/2006/relationships/image" Target="../media/image10.jpe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1.xml"/><Relationship Id="rId1" Type="http://schemas.openxmlformats.org/officeDocument/2006/relationships/tags" Target="../tags/tag3.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1.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1.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1.xml"/><Relationship Id="rId1" Type="http://schemas.openxmlformats.org/officeDocument/2006/relationships/tags" Target="../tags/tag10.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1.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1.xml"/><Relationship Id="rId1" Type="http://schemas.openxmlformats.org/officeDocument/2006/relationships/tags" Target="../tags/tag1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标题 14">
            <a:extLst>
              <a:ext uri="{FF2B5EF4-FFF2-40B4-BE49-F238E27FC236}">
                <a16:creationId xmlns:a16="http://schemas.microsoft.com/office/drawing/2014/main" id="{1EDA49A5-CBB8-4A44-8C23-DAA55FDC43D4}"/>
              </a:ext>
            </a:extLst>
          </p:cNvPr>
          <p:cNvSpPr>
            <a:spLocks noGrp="1"/>
          </p:cNvSpPr>
          <p:nvPr>
            <p:ph type="ctrTitle"/>
          </p:nvPr>
        </p:nvSpPr>
        <p:spPr>
          <a:xfrm>
            <a:off x="3347499" y="2518482"/>
            <a:ext cx="8057101" cy="854817"/>
          </a:xfrm>
        </p:spPr>
        <p:txBody>
          <a:bodyPr>
            <a:noAutofit/>
          </a:bodyPr>
          <a:lstStyle/>
          <a:p>
            <a:r>
              <a:rPr lang="en-US" altLang="zh-CN" sz="4800" dirty="0">
                <a:solidFill>
                  <a:schemeClr val="bg1"/>
                </a:solidFill>
              </a:rPr>
              <a:t>VEXcode Pro V5 </a:t>
            </a:r>
            <a:r>
              <a:rPr lang="zh-CN" altLang="en-US" sz="4800" dirty="0">
                <a:solidFill>
                  <a:schemeClr val="bg1"/>
                </a:solidFill>
              </a:rPr>
              <a:t>机器人编程</a:t>
            </a:r>
          </a:p>
        </p:txBody>
      </p:sp>
      <p:sp>
        <p:nvSpPr>
          <p:cNvPr id="3" name="标题 14">
            <a:extLst>
              <a:ext uri="{FF2B5EF4-FFF2-40B4-BE49-F238E27FC236}">
                <a16:creationId xmlns:a16="http://schemas.microsoft.com/office/drawing/2014/main" id="{24CAF3E7-8BA7-400A-A4E2-1D911C628C23}"/>
              </a:ext>
            </a:extLst>
          </p:cNvPr>
          <p:cNvSpPr txBox="1">
            <a:spLocks/>
          </p:cNvSpPr>
          <p:nvPr/>
        </p:nvSpPr>
        <p:spPr>
          <a:xfrm>
            <a:off x="9867569" y="3373298"/>
            <a:ext cx="1537031" cy="49100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2400" dirty="0">
                <a:solidFill>
                  <a:srgbClr val="F3EAC7"/>
                </a:solidFill>
              </a:rPr>
              <a:t>课程大纲</a:t>
            </a:r>
          </a:p>
        </p:txBody>
      </p:sp>
      <p:cxnSp>
        <p:nvCxnSpPr>
          <p:cNvPr id="5" name="直接连接符 4">
            <a:extLst>
              <a:ext uri="{FF2B5EF4-FFF2-40B4-BE49-F238E27FC236}">
                <a16:creationId xmlns:a16="http://schemas.microsoft.com/office/drawing/2014/main" id="{3A603AE6-1CA4-495F-B9D6-1F07134BBB77}"/>
              </a:ext>
            </a:extLst>
          </p:cNvPr>
          <p:cNvCxnSpPr>
            <a:cxnSpLocks/>
          </p:cNvCxnSpPr>
          <p:nvPr/>
        </p:nvCxnSpPr>
        <p:spPr>
          <a:xfrm>
            <a:off x="3437467" y="3373299"/>
            <a:ext cx="77639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646571063"/>
      </p:ext>
    </p:extLst>
  </p:cSld>
  <p:clrMapOvr>
    <a:masterClrMapping/>
  </p:clrMapOvr>
  <p:transition spd="med" advTm="44476">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12"/>
          </p:nvPr>
        </p:nvSpPr>
        <p:spPr/>
        <p:txBody>
          <a:bodyPr/>
          <a:lstStyle/>
          <a:p>
            <a:fld id="{F6160ECC-FD91-4F3C-95B1-4C849AF426C6}" type="slidenum">
              <a:rPr lang="zh-CN" altLang="en-US" smtClean="0"/>
              <a:pPr/>
              <a:t>2</a:t>
            </a:fld>
            <a:endParaRPr lang="zh-CN" altLang="en-US"/>
          </a:p>
        </p:txBody>
      </p:sp>
      <p:sp>
        <p:nvSpPr>
          <p:cNvPr id="7" name="文本框 6">
            <a:extLst>
              <a:ext uri="{FF2B5EF4-FFF2-40B4-BE49-F238E27FC236}">
                <a16:creationId xmlns:a16="http://schemas.microsoft.com/office/drawing/2014/main" id="{CA7497C8-59C3-4762-BB3F-A240CFE5293D}"/>
              </a:ext>
            </a:extLst>
          </p:cNvPr>
          <p:cNvSpPr txBox="1"/>
          <p:nvPr/>
        </p:nvSpPr>
        <p:spPr>
          <a:xfrm>
            <a:off x="2684011" y="5400368"/>
            <a:ext cx="2200756" cy="369332"/>
          </a:xfrm>
          <a:prstGeom prst="rect">
            <a:avLst/>
          </a:prstGeom>
          <a:noFill/>
        </p:spPr>
        <p:txBody>
          <a:bodyPr wrap="square">
            <a:spAutoFit/>
          </a:bodyPr>
          <a:lstStyle/>
          <a:p>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V5 </a:t>
            </a: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Clawbot 机器人</a:t>
            </a:r>
          </a:p>
        </p:txBody>
      </p:sp>
      <p:pic>
        <p:nvPicPr>
          <p:cNvPr id="4" name="图片 3" descr="图片包含 乐高, 玩具, 小, 书&#10;&#10;描述已自动生成">
            <a:extLst>
              <a:ext uri="{FF2B5EF4-FFF2-40B4-BE49-F238E27FC236}">
                <a16:creationId xmlns:a16="http://schemas.microsoft.com/office/drawing/2014/main" id="{B8B56B7E-6C94-4687-A54E-8D744059F16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60767" y="1352242"/>
            <a:ext cx="4050889" cy="4048126"/>
          </a:xfrm>
          <a:prstGeom prst="rect">
            <a:avLst/>
          </a:prstGeom>
        </p:spPr>
      </p:pic>
      <p:sp>
        <p:nvSpPr>
          <p:cNvPr id="6" name="文本框 5">
            <a:extLst>
              <a:ext uri="{FF2B5EF4-FFF2-40B4-BE49-F238E27FC236}">
                <a16:creationId xmlns:a16="http://schemas.microsoft.com/office/drawing/2014/main" id="{4A97AAB8-8F74-4388-8DBE-5BB0151AA865}"/>
              </a:ext>
            </a:extLst>
          </p:cNvPr>
          <p:cNvSpPr txBox="1"/>
          <p:nvPr/>
        </p:nvSpPr>
        <p:spPr>
          <a:xfrm>
            <a:off x="7636015" y="5400368"/>
            <a:ext cx="2288117"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a:t>
            </a:r>
            <a:r>
              <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教学入门套件</a:t>
            </a:r>
            <a:endParaRPr lang="zh-CN" altLang="en-US" dirty="0"/>
          </a:p>
        </p:txBody>
      </p:sp>
      <p:sp>
        <p:nvSpPr>
          <p:cNvPr id="8" name="标题 3">
            <a:extLst>
              <a:ext uri="{FF2B5EF4-FFF2-40B4-BE49-F238E27FC236}">
                <a16:creationId xmlns:a16="http://schemas.microsoft.com/office/drawing/2014/main" id="{2AFE677B-B8DE-474D-AFB7-59E70837B1E3}"/>
              </a:ext>
            </a:extLst>
          </p:cNvPr>
          <p:cNvSpPr>
            <a:spLocks noGrp="1"/>
          </p:cNvSpPr>
          <p:nvPr>
            <p:ph type="title"/>
          </p:nvPr>
        </p:nvSpPr>
        <p:spPr>
          <a:xfrm>
            <a:off x="555015" y="346654"/>
            <a:ext cx="2532429" cy="522196"/>
          </a:xfrm>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课程硬件</a:t>
            </a:r>
          </a:p>
        </p:txBody>
      </p:sp>
      <p:pic>
        <p:nvPicPr>
          <p:cNvPr id="9" name="图片 8" descr="图示&#10;&#10;描述已自动生成">
            <a:extLst>
              <a:ext uri="{FF2B5EF4-FFF2-40B4-BE49-F238E27FC236}">
                <a16:creationId xmlns:a16="http://schemas.microsoft.com/office/drawing/2014/main" id="{5F864E45-AE90-4673-818C-FB6880D222F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39975" y="1525365"/>
            <a:ext cx="3555104" cy="3555104"/>
          </a:xfrm>
          <a:prstGeom prst="rect">
            <a:avLst/>
          </a:prstGeom>
        </p:spPr>
      </p:pic>
    </p:spTree>
    <p:custDataLst>
      <p:tags r:id="rId1"/>
    </p:custDataLst>
    <p:extLst>
      <p:ext uri="{BB962C8B-B14F-4D97-AF65-F5344CB8AC3E}">
        <p14:creationId xmlns:p14="http://schemas.microsoft.com/office/powerpoint/2010/main" val="619184337"/>
      </p:ext>
    </p:extLst>
  </p:cSld>
  <p:clrMapOvr>
    <a:masterClrMapping/>
  </p:clrMapOvr>
  <p:transition spd="med" advTm="8109">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12"/>
          </p:nvPr>
        </p:nvSpPr>
        <p:spPr/>
        <p:txBody>
          <a:bodyPr/>
          <a:lstStyle/>
          <a:p>
            <a:fld id="{F6160ECC-FD91-4F3C-95B1-4C849AF426C6}" type="slidenum">
              <a:rPr lang="zh-CN" altLang="en-US" smtClean="0"/>
              <a:pPr/>
              <a:t>3</a:t>
            </a:fld>
            <a:endParaRPr lang="zh-CN" altLang="en-US"/>
          </a:p>
        </p:txBody>
      </p:sp>
      <p:pic>
        <p:nvPicPr>
          <p:cNvPr id="9" name="图片 8" descr="文本&#10;&#10;描述已自动生成">
            <a:extLst>
              <a:ext uri="{FF2B5EF4-FFF2-40B4-BE49-F238E27FC236}">
                <a16:creationId xmlns:a16="http://schemas.microsoft.com/office/drawing/2014/main" id="{2B110630-BFB1-496C-95A6-E6C212C0C3A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8740" y="1203476"/>
            <a:ext cx="10912415" cy="4757737"/>
          </a:xfrm>
          <a:prstGeom prst="rect">
            <a:avLst/>
          </a:prstGeom>
        </p:spPr>
      </p:pic>
      <p:sp>
        <p:nvSpPr>
          <p:cNvPr id="10" name="文本框 9">
            <a:extLst>
              <a:ext uri="{FF2B5EF4-FFF2-40B4-BE49-F238E27FC236}">
                <a16:creationId xmlns:a16="http://schemas.microsoft.com/office/drawing/2014/main" id="{385BF711-85B1-44AD-8477-A0FBEADC11CE}"/>
              </a:ext>
            </a:extLst>
          </p:cNvPr>
          <p:cNvSpPr txBox="1"/>
          <p:nvPr/>
        </p:nvSpPr>
        <p:spPr>
          <a:xfrm>
            <a:off x="7093755" y="3107062"/>
            <a:ext cx="3749387" cy="461665"/>
          </a:xfrm>
          <a:prstGeom prst="rect">
            <a:avLst/>
          </a:prstGeom>
          <a:noFill/>
        </p:spPr>
        <p:txBody>
          <a:bodyPr wrap="square">
            <a:spAutoFit/>
          </a:bodyPr>
          <a:lstStyle/>
          <a:p>
            <a:r>
              <a:rPr lang="en-US" altLang="zh-CN" sz="2400"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 Pro V5 </a:t>
            </a:r>
            <a:r>
              <a:rPr lang="zh-CN" altLang="en-US" sz="2400"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编程软件</a:t>
            </a:r>
          </a:p>
        </p:txBody>
      </p:sp>
      <p:sp>
        <p:nvSpPr>
          <p:cNvPr id="11" name="矩形: 圆角 10">
            <a:extLst>
              <a:ext uri="{FF2B5EF4-FFF2-40B4-BE49-F238E27FC236}">
                <a16:creationId xmlns:a16="http://schemas.microsoft.com/office/drawing/2014/main" id="{5194ECEE-E2F9-46FD-9000-38EC0AC883F7}"/>
              </a:ext>
            </a:extLst>
          </p:cNvPr>
          <p:cNvSpPr/>
          <p:nvPr/>
        </p:nvSpPr>
        <p:spPr>
          <a:xfrm>
            <a:off x="7000622" y="3013878"/>
            <a:ext cx="3842520" cy="648035"/>
          </a:xfrm>
          <a:prstGeom prst="round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标题 3">
            <a:extLst>
              <a:ext uri="{FF2B5EF4-FFF2-40B4-BE49-F238E27FC236}">
                <a16:creationId xmlns:a16="http://schemas.microsoft.com/office/drawing/2014/main" id="{F6BF6539-9FE5-4A01-8019-62A8F17B61D1}"/>
              </a:ext>
            </a:extLst>
          </p:cNvPr>
          <p:cNvSpPr>
            <a:spLocks noGrp="1"/>
          </p:cNvSpPr>
          <p:nvPr>
            <p:ph type="title"/>
          </p:nvPr>
        </p:nvSpPr>
        <p:spPr>
          <a:xfrm>
            <a:off x="555015" y="346654"/>
            <a:ext cx="2532429" cy="522196"/>
          </a:xfrm>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课程软件</a:t>
            </a:r>
          </a:p>
        </p:txBody>
      </p:sp>
    </p:spTree>
    <p:custDataLst>
      <p:tags r:id="rId1"/>
    </p:custDataLst>
    <p:extLst>
      <p:ext uri="{BB962C8B-B14F-4D97-AF65-F5344CB8AC3E}">
        <p14:creationId xmlns:p14="http://schemas.microsoft.com/office/powerpoint/2010/main" val="1980330793"/>
      </p:ext>
    </p:extLst>
  </p:cSld>
  <p:clrMapOvr>
    <a:masterClrMapping/>
  </p:clrMapOvr>
  <p:transition spd="med" advTm="164818">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0"/>
                                        </p:tgtEl>
                                      </p:cBhvr>
                                    </p:animEffect>
                                    <p:animScale>
                                      <p:cBhvr>
                                        <p:cTn id="7" dur="250" autoRev="1" fill="hold"/>
                                        <p:tgtEl>
                                          <p:spTgt spid="10"/>
                                        </p:tgtEl>
                                      </p:cBhvr>
                                      <p:by x="105000" y="105000"/>
                                    </p:animScale>
                                  </p:childTnLst>
                                </p:cTn>
                              </p:par>
                              <p:par>
                                <p:cTn id="8" presetID="26" presetClass="emph" presetSubtype="0" fill="hold" grpId="0" nodeType="withEffect">
                                  <p:stCondLst>
                                    <p:cond delay="0"/>
                                  </p:stCondLst>
                                  <p:childTnLst>
                                    <p:animEffect transition="out" filter="fade">
                                      <p:cBhvr>
                                        <p:cTn id="9" dur="500" tmFilter="0, 0; .2, .5; .8, .5; 1, 0"/>
                                        <p:tgtEl>
                                          <p:spTgt spid="11"/>
                                        </p:tgtEl>
                                      </p:cBhvr>
                                    </p:animEffect>
                                    <p:animScale>
                                      <p:cBhvr>
                                        <p:cTn id="10"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标题 3">
            <a:extLst>
              <a:ext uri="{FF2B5EF4-FFF2-40B4-BE49-F238E27FC236}">
                <a16:creationId xmlns:a16="http://schemas.microsoft.com/office/drawing/2014/main" id="{647F3A43-2670-4F47-A131-F24155981CAA}"/>
              </a:ext>
            </a:extLst>
          </p:cNvPr>
          <p:cNvSpPr>
            <a:spLocks noGrp="1"/>
          </p:cNvSpPr>
          <p:nvPr>
            <p:ph type="title"/>
          </p:nvPr>
        </p:nvSpPr>
        <p:spPr>
          <a:xfrm>
            <a:off x="555015" y="346654"/>
            <a:ext cx="2532429" cy="522196"/>
          </a:xfrm>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课程目录</a:t>
            </a:r>
          </a:p>
        </p:txBody>
      </p:sp>
      <p:sp>
        <p:nvSpPr>
          <p:cNvPr id="57" name="矩形 56">
            <a:extLst>
              <a:ext uri="{FF2B5EF4-FFF2-40B4-BE49-F238E27FC236}">
                <a16:creationId xmlns:a16="http://schemas.microsoft.com/office/drawing/2014/main" id="{8765C691-430C-4FE2-9AF4-717F0E6D0183}"/>
              </a:ext>
            </a:extLst>
          </p:cNvPr>
          <p:cNvSpPr/>
          <p:nvPr/>
        </p:nvSpPr>
        <p:spPr>
          <a:xfrm>
            <a:off x="1419245" y="1599362"/>
            <a:ext cx="545539" cy="556726"/>
          </a:xfrm>
          <a:prstGeom prst="rect">
            <a:avLst/>
          </a:prstGeom>
          <a:solidFill>
            <a:schemeClr val="bg1"/>
          </a:solidFill>
          <a:ln>
            <a:solidFill>
              <a:srgbClr val="8FD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a:extLst>
              <a:ext uri="{FF2B5EF4-FFF2-40B4-BE49-F238E27FC236}">
                <a16:creationId xmlns:a16="http://schemas.microsoft.com/office/drawing/2014/main" id="{38AD05C1-D846-4AE3-9C5E-9E76FAAB2E5A}"/>
              </a:ext>
            </a:extLst>
          </p:cNvPr>
          <p:cNvSpPr/>
          <p:nvPr/>
        </p:nvSpPr>
        <p:spPr>
          <a:xfrm>
            <a:off x="1342417" y="1656759"/>
            <a:ext cx="572887" cy="556726"/>
          </a:xfrm>
          <a:prstGeom prst="rect">
            <a:avLst/>
          </a:prstGeom>
          <a:solidFill>
            <a:srgbClr val="8FD3F5"/>
          </a:solidFill>
          <a:ln>
            <a:solidFill>
              <a:srgbClr val="8FD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一</a:t>
            </a:r>
          </a:p>
        </p:txBody>
      </p:sp>
      <p:sp>
        <p:nvSpPr>
          <p:cNvPr id="8" name="矩形 7">
            <a:extLst>
              <a:ext uri="{FF2B5EF4-FFF2-40B4-BE49-F238E27FC236}">
                <a16:creationId xmlns:a16="http://schemas.microsoft.com/office/drawing/2014/main" id="{DA5A1D8C-EB09-492B-B4EE-CBE7617ACE36}"/>
              </a:ext>
            </a:extLst>
          </p:cNvPr>
          <p:cNvSpPr/>
          <p:nvPr/>
        </p:nvSpPr>
        <p:spPr>
          <a:xfrm>
            <a:off x="1999797" y="1595473"/>
            <a:ext cx="3414720" cy="556726"/>
          </a:xfrm>
          <a:prstGeom prst="rect">
            <a:avLst/>
          </a:prstGeom>
          <a:solidFill>
            <a:srgbClr val="8FD3F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a:extLst>
              <a:ext uri="{FF2B5EF4-FFF2-40B4-BE49-F238E27FC236}">
                <a16:creationId xmlns:a16="http://schemas.microsoft.com/office/drawing/2014/main" id="{AE447056-8016-427E-9059-2521967BAB19}"/>
              </a:ext>
            </a:extLst>
          </p:cNvPr>
          <p:cNvSpPr txBox="1"/>
          <p:nvPr/>
        </p:nvSpPr>
        <p:spPr>
          <a:xfrm>
            <a:off x="1998448" y="1619753"/>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系统入门</a:t>
            </a:r>
            <a:endParaRPr lang="zh-CN" altLang="en-US" sz="2400" dirty="0"/>
          </a:p>
        </p:txBody>
      </p:sp>
      <p:sp>
        <p:nvSpPr>
          <p:cNvPr id="66" name="文本框 65">
            <a:extLst>
              <a:ext uri="{FF2B5EF4-FFF2-40B4-BE49-F238E27FC236}">
                <a16:creationId xmlns:a16="http://schemas.microsoft.com/office/drawing/2014/main" id="{03B8A5E9-068C-4FB3-B6AD-5F0DBAF00729}"/>
              </a:ext>
            </a:extLst>
          </p:cNvPr>
          <p:cNvSpPr txBox="1"/>
          <p:nvPr/>
        </p:nvSpPr>
        <p:spPr>
          <a:xfrm>
            <a:off x="3297845" y="1736366"/>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7" name="矩形 66">
            <a:extLst>
              <a:ext uri="{FF2B5EF4-FFF2-40B4-BE49-F238E27FC236}">
                <a16:creationId xmlns:a16="http://schemas.microsoft.com/office/drawing/2014/main" id="{D848EA09-365C-4682-B01E-FEFDC05A9B42}"/>
              </a:ext>
            </a:extLst>
          </p:cNvPr>
          <p:cNvSpPr/>
          <p:nvPr/>
        </p:nvSpPr>
        <p:spPr>
          <a:xfrm>
            <a:off x="7044654" y="1604515"/>
            <a:ext cx="545539" cy="556726"/>
          </a:xfrm>
          <a:prstGeom prst="rect">
            <a:avLst/>
          </a:prstGeom>
          <a:solidFill>
            <a:schemeClr val="bg1"/>
          </a:solidFill>
          <a:ln>
            <a:solidFill>
              <a:srgbClr val="9FCB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a:extLst>
              <a:ext uri="{FF2B5EF4-FFF2-40B4-BE49-F238E27FC236}">
                <a16:creationId xmlns:a16="http://schemas.microsoft.com/office/drawing/2014/main" id="{72DCE74D-114D-4E8E-9366-0B32EF1FF86E}"/>
              </a:ext>
            </a:extLst>
          </p:cNvPr>
          <p:cNvSpPr/>
          <p:nvPr/>
        </p:nvSpPr>
        <p:spPr>
          <a:xfrm>
            <a:off x="6967826" y="1661912"/>
            <a:ext cx="572887" cy="556726"/>
          </a:xfrm>
          <a:prstGeom prst="rect">
            <a:avLst/>
          </a:prstGeom>
          <a:solidFill>
            <a:srgbClr val="9FCB56"/>
          </a:solidFill>
          <a:ln>
            <a:solidFill>
              <a:srgbClr val="9FCB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二</a:t>
            </a:r>
          </a:p>
        </p:txBody>
      </p:sp>
      <p:sp>
        <p:nvSpPr>
          <p:cNvPr id="70" name="矩形 69">
            <a:extLst>
              <a:ext uri="{FF2B5EF4-FFF2-40B4-BE49-F238E27FC236}">
                <a16:creationId xmlns:a16="http://schemas.microsoft.com/office/drawing/2014/main" id="{C834EE16-46BF-40DC-A78E-DADD914F3BBA}"/>
              </a:ext>
            </a:extLst>
          </p:cNvPr>
          <p:cNvSpPr/>
          <p:nvPr/>
        </p:nvSpPr>
        <p:spPr>
          <a:xfrm>
            <a:off x="7625206" y="1604515"/>
            <a:ext cx="3414720" cy="556726"/>
          </a:xfrm>
          <a:prstGeom prst="rect">
            <a:avLst/>
          </a:prstGeom>
          <a:solidFill>
            <a:srgbClr val="9FCB56">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a:extLst>
              <a:ext uri="{FF2B5EF4-FFF2-40B4-BE49-F238E27FC236}">
                <a16:creationId xmlns:a16="http://schemas.microsoft.com/office/drawing/2014/main" id="{47E908DF-F9F0-4129-BCC3-3941A067B56B}"/>
              </a:ext>
            </a:extLst>
          </p:cNvPr>
          <p:cNvSpPr txBox="1"/>
          <p:nvPr/>
        </p:nvSpPr>
        <p:spPr>
          <a:xfrm>
            <a:off x="7590193" y="1664437"/>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基础编程</a:t>
            </a:r>
            <a:endParaRPr lang="zh-CN" altLang="en-US" sz="2400" dirty="0"/>
          </a:p>
        </p:txBody>
      </p:sp>
      <p:sp>
        <p:nvSpPr>
          <p:cNvPr id="72" name="文本框 71">
            <a:extLst>
              <a:ext uri="{FF2B5EF4-FFF2-40B4-BE49-F238E27FC236}">
                <a16:creationId xmlns:a16="http://schemas.microsoft.com/office/drawing/2014/main" id="{D22219B1-6BBD-4A8E-BDC7-DF12D862D78C}"/>
              </a:ext>
            </a:extLst>
          </p:cNvPr>
          <p:cNvSpPr txBox="1"/>
          <p:nvPr/>
        </p:nvSpPr>
        <p:spPr>
          <a:xfrm>
            <a:off x="8874069" y="1755534"/>
            <a:ext cx="2101462"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Coding Basic</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3" name="矩形 72">
            <a:extLst>
              <a:ext uri="{FF2B5EF4-FFF2-40B4-BE49-F238E27FC236}">
                <a16:creationId xmlns:a16="http://schemas.microsoft.com/office/drawing/2014/main" id="{3C76B9DB-7509-4DC3-9136-4763273F3F59}"/>
              </a:ext>
            </a:extLst>
          </p:cNvPr>
          <p:cNvSpPr/>
          <p:nvPr/>
        </p:nvSpPr>
        <p:spPr>
          <a:xfrm>
            <a:off x="1419245" y="2668210"/>
            <a:ext cx="545539" cy="556726"/>
          </a:xfrm>
          <a:prstGeom prst="rect">
            <a:avLst/>
          </a:prstGeom>
          <a:solidFill>
            <a:schemeClr val="bg1"/>
          </a:solidFill>
          <a:ln>
            <a:solidFill>
              <a:srgbClr val="F9E2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a:extLst>
              <a:ext uri="{FF2B5EF4-FFF2-40B4-BE49-F238E27FC236}">
                <a16:creationId xmlns:a16="http://schemas.microsoft.com/office/drawing/2014/main" id="{422F7023-5A88-4648-8DE2-890872AC4638}"/>
              </a:ext>
            </a:extLst>
          </p:cNvPr>
          <p:cNvSpPr/>
          <p:nvPr/>
        </p:nvSpPr>
        <p:spPr>
          <a:xfrm>
            <a:off x="1342417" y="2725607"/>
            <a:ext cx="572887" cy="556726"/>
          </a:xfrm>
          <a:prstGeom prst="rect">
            <a:avLst/>
          </a:prstGeom>
          <a:solidFill>
            <a:srgbClr val="F9E260"/>
          </a:solidFill>
          <a:ln>
            <a:solidFill>
              <a:srgbClr val="F9E2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三</a:t>
            </a:r>
          </a:p>
        </p:txBody>
      </p:sp>
      <p:sp>
        <p:nvSpPr>
          <p:cNvPr id="75" name="矩形 74">
            <a:extLst>
              <a:ext uri="{FF2B5EF4-FFF2-40B4-BE49-F238E27FC236}">
                <a16:creationId xmlns:a16="http://schemas.microsoft.com/office/drawing/2014/main" id="{A526B7B4-D831-4132-8673-C44AE444A52F}"/>
              </a:ext>
            </a:extLst>
          </p:cNvPr>
          <p:cNvSpPr/>
          <p:nvPr/>
        </p:nvSpPr>
        <p:spPr>
          <a:xfrm>
            <a:off x="1999797" y="2664967"/>
            <a:ext cx="3414720" cy="556726"/>
          </a:xfrm>
          <a:prstGeom prst="rect">
            <a:avLst/>
          </a:prstGeom>
          <a:solidFill>
            <a:srgbClr val="F9E26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a:extLst>
              <a:ext uri="{FF2B5EF4-FFF2-40B4-BE49-F238E27FC236}">
                <a16:creationId xmlns:a16="http://schemas.microsoft.com/office/drawing/2014/main" id="{E8F6B154-A42B-4F3B-9EEE-A4E7DF301E76}"/>
              </a:ext>
            </a:extLst>
          </p:cNvPr>
          <p:cNvSpPr txBox="1"/>
          <p:nvPr/>
        </p:nvSpPr>
        <p:spPr>
          <a:xfrm>
            <a:off x="2014264" y="2710103"/>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基本运动</a:t>
            </a:r>
            <a:endParaRPr lang="zh-CN" altLang="en-US" sz="2400" dirty="0"/>
          </a:p>
        </p:txBody>
      </p:sp>
      <p:sp>
        <p:nvSpPr>
          <p:cNvPr id="77" name="文本框 76">
            <a:extLst>
              <a:ext uri="{FF2B5EF4-FFF2-40B4-BE49-F238E27FC236}">
                <a16:creationId xmlns:a16="http://schemas.microsoft.com/office/drawing/2014/main" id="{DC59DF7F-CE48-486C-94E0-62FD06715574}"/>
              </a:ext>
            </a:extLst>
          </p:cNvPr>
          <p:cNvSpPr txBox="1"/>
          <p:nvPr/>
        </p:nvSpPr>
        <p:spPr>
          <a:xfrm>
            <a:off x="3332210" y="2802437"/>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8" name="矩形 77">
            <a:extLst>
              <a:ext uri="{FF2B5EF4-FFF2-40B4-BE49-F238E27FC236}">
                <a16:creationId xmlns:a16="http://schemas.microsoft.com/office/drawing/2014/main" id="{4F6C1A59-0602-4866-A5EA-540FA7F6FBE1}"/>
              </a:ext>
            </a:extLst>
          </p:cNvPr>
          <p:cNvSpPr/>
          <p:nvPr/>
        </p:nvSpPr>
        <p:spPr>
          <a:xfrm>
            <a:off x="7076286" y="2667567"/>
            <a:ext cx="513907" cy="556726"/>
          </a:xfrm>
          <a:prstGeom prst="rect">
            <a:avLst/>
          </a:prstGeom>
          <a:solidFill>
            <a:schemeClr val="bg1"/>
          </a:solidFill>
          <a:ln>
            <a:solidFill>
              <a:srgbClr val="67BE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a:extLst>
              <a:ext uri="{FF2B5EF4-FFF2-40B4-BE49-F238E27FC236}">
                <a16:creationId xmlns:a16="http://schemas.microsoft.com/office/drawing/2014/main" id="{DCD1ADA1-759F-43BD-86FD-5DBAF040251A}"/>
              </a:ext>
            </a:extLst>
          </p:cNvPr>
          <p:cNvSpPr/>
          <p:nvPr/>
        </p:nvSpPr>
        <p:spPr>
          <a:xfrm>
            <a:off x="6967826" y="2724964"/>
            <a:ext cx="572887" cy="556726"/>
          </a:xfrm>
          <a:prstGeom prst="rect">
            <a:avLst/>
          </a:prstGeom>
          <a:solidFill>
            <a:srgbClr val="67BE91"/>
          </a:solidFill>
          <a:ln>
            <a:solidFill>
              <a:srgbClr val="67BE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四</a:t>
            </a:r>
          </a:p>
        </p:txBody>
      </p:sp>
      <p:sp>
        <p:nvSpPr>
          <p:cNvPr id="80" name="矩形 79">
            <a:extLst>
              <a:ext uri="{FF2B5EF4-FFF2-40B4-BE49-F238E27FC236}">
                <a16:creationId xmlns:a16="http://schemas.microsoft.com/office/drawing/2014/main" id="{6EB6A1E6-20D9-4C10-A312-D0DDE4D73E41}"/>
              </a:ext>
            </a:extLst>
          </p:cNvPr>
          <p:cNvSpPr/>
          <p:nvPr/>
        </p:nvSpPr>
        <p:spPr>
          <a:xfrm>
            <a:off x="7639673" y="2675376"/>
            <a:ext cx="3414720" cy="556726"/>
          </a:xfrm>
          <a:prstGeom prst="rect">
            <a:avLst/>
          </a:prstGeom>
          <a:solidFill>
            <a:srgbClr val="67BE91">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文本框 80">
            <a:extLst>
              <a:ext uri="{FF2B5EF4-FFF2-40B4-BE49-F238E27FC236}">
                <a16:creationId xmlns:a16="http://schemas.microsoft.com/office/drawing/2014/main" id="{B7BB346D-DC17-44B2-B8A2-1330DEA37361}"/>
              </a:ext>
            </a:extLst>
          </p:cNvPr>
          <p:cNvSpPr txBox="1"/>
          <p:nvPr/>
        </p:nvSpPr>
        <p:spPr>
          <a:xfrm>
            <a:off x="7639673" y="2731763"/>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传感器</a:t>
            </a:r>
            <a:endParaRPr lang="zh-CN" altLang="en-US" sz="2400" dirty="0"/>
          </a:p>
        </p:txBody>
      </p:sp>
      <p:sp>
        <p:nvSpPr>
          <p:cNvPr id="82" name="文本框 81">
            <a:extLst>
              <a:ext uri="{FF2B5EF4-FFF2-40B4-BE49-F238E27FC236}">
                <a16:creationId xmlns:a16="http://schemas.microsoft.com/office/drawing/2014/main" id="{9355E5F3-2965-4C8B-B7DB-C7067847ED63}"/>
              </a:ext>
            </a:extLst>
          </p:cNvPr>
          <p:cNvSpPr txBox="1"/>
          <p:nvPr/>
        </p:nvSpPr>
        <p:spPr>
          <a:xfrm>
            <a:off x="8820476" y="2810098"/>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Sensors</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矩形 82">
            <a:extLst>
              <a:ext uri="{FF2B5EF4-FFF2-40B4-BE49-F238E27FC236}">
                <a16:creationId xmlns:a16="http://schemas.microsoft.com/office/drawing/2014/main" id="{450968E5-6D58-426C-9F19-6661F3CD3D4F}"/>
              </a:ext>
            </a:extLst>
          </p:cNvPr>
          <p:cNvSpPr/>
          <p:nvPr/>
        </p:nvSpPr>
        <p:spPr>
          <a:xfrm>
            <a:off x="1415978" y="3747766"/>
            <a:ext cx="548806" cy="556726"/>
          </a:xfrm>
          <a:prstGeom prst="rect">
            <a:avLst/>
          </a:prstGeom>
          <a:solidFill>
            <a:schemeClr val="bg1"/>
          </a:solidFill>
          <a:ln>
            <a:solidFill>
              <a:srgbClr val="F2B6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a:extLst>
              <a:ext uri="{FF2B5EF4-FFF2-40B4-BE49-F238E27FC236}">
                <a16:creationId xmlns:a16="http://schemas.microsoft.com/office/drawing/2014/main" id="{50F59EA3-417D-4D41-B19C-FF74155788A8}"/>
              </a:ext>
            </a:extLst>
          </p:cNvPr>
          <p:cNvSpPr/>
          <p:nvPr/>
        </p:nvSpPr>
        <p:spPr>
          <a:xfrm>
            <a:off x="1342417" y="3805163"/>
            <a:ext cx="572887" cy="556726"/>
          </a:xfrm>
          <a:prstGeom prst="rect">
            <a:avLst/>
          </a:prstGeom>
          <a:solidFill>
            <a:srgbClr val="F2B638"/>
          </a:solidFill>
          <a:ln>
            <a:solidFill>
              <a:srgbClr val="F2B6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五</a:t>
            </a:r>
          </a:p>
        </p:txBody>
      </p:sp>
      <p:sp>
        <p:nvSpPr>
          <p:cNvPr id="85" name="矩形 84">
            <a:extLst>
              <a:ext uri="{FF2B5EF4-FFF2-40B4-BE49-F238E27FC236}">
                <a16:creationId xmlns:a16="http://schemas.microsoft.com/office/drawing/2014/main" id="{FF858D79-8FDF-43FD-84AD-921DD827E05D}"/>
              </a:ext>
            </a:extLst>
          </p:cNvPr>
          <p:cNvSpPr/>
          <p:nvPr/>
        </p:nvSpPr>
        <p:spPr>
          <a:xfrm>
            <a:off x="1993832" y="3747764"/>
            <a:ext cx="3414720" cy="556726"/>
          </a:xfrm>
          <a:prstGeom prst="rect">
            <a:avLst/>
          </a:prstGeom>
          <a:solidFill>
            <a:srgbClr val="F2B63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a:extLst>
              <a:ext uri="{FF2B5EF4-FFF2-40B4-BE49-F238E27FC236}">
                <a16:creationId xmlns:a16="http://schemas.microsoft.com/office/drawing/2014/main" id="{BBC0CEFA-BC40-4366-9995-FF049F2EEADC}"/>
              </a:ext>
            </a:extLst>
          </p:cNvPr>
          <p:cNvSpPr txBox="1"/>
          <p:nvPr/>
        </p:nvSpPr>
        <p:spPr>
          <a:xfrm>
            <a:off x="2014264" y="3818545"/>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编程函数</a:t>
            </a:r>
            <a:endParaRPr lang="zh-CN" altLang="en-US" sz="2400" dirty="0"/>
          </a:p>
        </p:txBody>
      </p:sp>
      <p:sp>
        <p:nvSpPr>
          <p:cNvPr id="91" name="文本框 90">
            <a:extLst>
              <a:ext uri="{FF2B5EF4-FFF2-40B4-BE49-F238E27FC236}">
                <a16:creationId xmlns:a16="http://schemas.microsoft.com/office/drawing/2014/main" id="{94E2817E-B62D-4A75-91A8-022BFDA463C2}"/>
              </a:ext>
            </a:extLst>
          </p:cNvPr>
          <p:cNvSpPr txBox="1"/>
          <p:nvPr/>
        </p:nvSpPr>
        <p:spPr>
          <a:xfrm>
            <a:off x="3386920" y="3880706"/>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Functions</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2" name="矩形 91">
            <a:extLst>
              <a:ext uri="{FF2B5EF4-FFF2-40B4-BE49-F238E27FC236}">
                <a16:creationId xmlns:a16="http://schemas.microsoft.com/office/drawing/2014/main" id="{ECA30288-76EA-4F24-8BB7-1D177D7D54E7}"/>
              </a:ext>
            </a:extLst>
          </p:cNvPr>
          <p:cNvSpPr/>
          <p:nvPr/>
        </p:nvSpPr>
        <p:spPr>
          <a:xfrm>
            <a:off x="7076286" y="3747766"/>
            <a:ext cx="513907" cy="556726"/>
          </a:xfrm>
          <a:prstGeom prst="rect">
            <a:avLst/>
          </a:prstGeom>
          <a:solidFill>
            <a:schemeClr val="bg1"/>
          </a:solidFill>
          <a:ln>
            <a:solidFill>
              <a:srgbClr val="F9D0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105">
            <a:extLst>
              <a:ext uri="{FF2B5EF4-FFF2-40B4-BE49-F238E27FC236}">
                <a16:creationId xmlns:a16="http://schemas.microsoft.com/office/drawing/2014/main" id="{8EBF3767-B2E5-4D9B-8534-AB03019B7F08}"/>
              </a:ext>
            </a:extLst>
          </p:cNvPr>
          <p:cNvSpPr/>
          <p:nvPr/>
        </p:nvSpPr>
        <p:spPr>
          <a:xfrm>
            <a:off x="6967826" y="3805163"/>
            <a:ext cx="572887" cy="556726"/>
          </a:xfrm>
          <a:prstGeom prst="rect">
            <a:avLst/>
          </a:prstGeom>
          <a:solidFill>
            <a:srgbClr val="F9D0C6"/>
          </a:solidFill>
          <a:ln>
            <a:solidFill>
              <a:srgbClr val="F9D0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六</a:t>
            </a:r>
          </a:p>
        </p:txBody>
      </p:sp>
      <p:sp>
        <p:nvSpPr>
          <p:cNvPr id="107" name="矩形 106">
            <a:extLst>
              <a:ext uri="{FF2B5EF4-FFF2-40B4-BE49-F238E27FC236}">
                <a16:creationId xmlns:a16="http://schemas.microsoft.com/office/drawing/2014/main" id="{034775A5-511E-40E8-8452-7BBC8D31AD2F}"/>
              </a:ext>
            </a:extLst>
          </p:cNvPr>
          <p:cNvSpPr/>
          <p:nvPr/>
        </p:nvSpPr>
        <p:spPr>
          <a:xfrm>
            <a:off x="7639673" y="3740842"/>
            <a:ext cx="3414720" cy="556726"/>
          </a:xfrm>
          <a:prstGeom prst="rect">
            <a:avLst/>
          </a:prstGeom>
          <a:solidFill>
            <a:srgbClr val="F9D0C6">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文本框 107">
            <a:extLst>
              <a:ext uri="{FF2B5EF4-FFF2-40B4-BE49-F238E27FC236}">
                <a16:creationId xmlns:a16="http://schemas.microsoft.com/office/drawing/2014/main" id="{D0D2ECB2-CF1F-4B8C-9C52-BF25EC1FBFD9}"/>
              </a:ext>
            </a:extLst>
          </p:cNvPr>
          <p:cNvSpPr txBox="1"/>
          <p:nvPr/>
        </p:nvSpPr>
        <p:spPr>
          <a:xfrm>
            <a:off x="7639673" y="3768881"/>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编程语句</a:t>
            </a:r>
            <a:endParaRPr lang="zh-CN" altLang="en-US" sz="2400" dirty="0"/>
          </a:p>
        </p:txBody>
      </p:sp>
      <p:sp>
        <p:nvSpPr>
          <p:cNvPr id="109" name="文本框 108">
            <a:extLst>
              <a:ext uri="{FF2B5EF4-FFF2-40B4-BE49-F238E27FC236}">
                <a16:creationId xmlns:a16="http://schemas.microsoft.com/office/drawing/2014/main" id="{EDA196F5-FB4C-430C-9D32-4214C6F481E7}"/>
              </a:ext>
            </a:extLst>
          </p:cNvPr>
          <p:cNvSpPr txBox="1"/>
          <p:nvPr/>
        </p:nvSpPr>
        <p:spPr>
          <a:xfrm>
            <a:off x="8891820" y="3841461"/>
            <a:ext cx="197345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Programming</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10" name="矩形 109">
            <a:extLst>
              <a:ext uri="{FF2B5EF4-FFF2-40B4-BE49-F238E27FC236}">
                <a16:creationId xmlns:a16="http://schemas.microsoft.com/office/drawing/2014/main" id="{F75C08ED-5D23-48FA-846B-08E18A818499}"/>
              </a:ext>
            </a:extLst>
          </p:cNvPr>
          <p:cNvSpPr/>
          <p:nvPr/>
        </p:nvSpPr>
        <p:spPr>
          <a:xfrm>
            <a:off x="1415978" y="4824114"/>
            <a:ext cx="548806" cy="556726"/>
          </a:xfrm>
          <a:prstGeom prst="rect">
            <a:avLst/>
          </a:prstGeom>
          <a:solidFill>
            <a:schemeClr val="bg1"/>
          </a:solidFill>
          <a:ln>
            <a:solidFill>
              <a:srgbClr val="F18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a:extLst>
              <a:ext uri="{FF2B5EF4-FFF2-40B4-BE49-F238E27FC236}">
                <a16:creationId xmlns:a16="http://schemas.microsoft.com/office/drawing/2014/main" id="{399C28E3-2E69-4B6D-B502-E915CFDCEA86}"/>
              </a:ext>
            </a:extLst>
          </p:cNvPr>
          <p:cNvSpPr/>
          <p:nvPr/>
        </p:nvSpPr>
        <p:spPr>
          <a:xfrm>
            <a:off x="1342417" y="4881511"/>
            <a:ext cx="572887" cy="556726"/>
          </a:xfrm>
          <a:prstGeom prst="rect">
            <a:avLst/>
          </a:prstGeom>
          <a:solidFill>
            <a:srgbClr val="F18F65"/>
          </a:solidFill>
          <a:ln>
            <a:solidFill>
              <a:srgbClr val="F18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七</a:t>
            </a:r>
          </a:p>
        </p:txBody>
      </p:sp>
      <p:sp>
        <p:nvSpPr>
          <p:cNvPr id="112" name="矩形 111">
            <a:extLst>
              <a:ext uri="{FF2B5EF4-FFF2-40B4-BE49-F238E27FC236}">
                <a16:creationId xmlns:a16="http://schemas.microsoft.com/office/drawing/2014/main" id="{6FEF0C00-1833-44A1-9BDD-1C76F60F2642}"/>
              </a:ext>
            </a:extLst>
          </p:cNvPr>
          <p:cNvSpPr/>
          <p:nvPr/>
        </p:nvSpPr>
        <p:spPr>
          <a:xfrm>
            <a:off x="1993832" y="4824114"/>
            <a:ext cx="3414720" cy="556726"/>
          </a:xfrm>
          <a:prstGeom prst="rect">
            <a:avLst/>
          </a:prstGeom>
          <a:solidFill>
            <a:srgbClr val="F18F6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文本框 112">
            <a:extLst>
              <a:ext uri="{FF2B5EF4-FFF2-40B4-BE49-F238E27FC236}">
                <a16:creationId xmlns:a16="http://schemas.microsoft.com/office/drawing/2014/main" id="{BD14AC4C-A2DA-4480-8EB8-1B6F5EBB8288}"/>
              </a:ext>
            </a:extLst>
          </p:cNvPr>
          <p:cNvSpPr txBox="1"/>
          <p:nvPr/>
        </p:nvSpPr>
        <p:spPr>
          <a:xfrm>
            <a:off x="2014264" y="4871644"/>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远程控制</a:t>
            </a:r>
            <a:endParaRPr lang="zh-CN" altLang="en-US" sz="2400" dirty="0"/>
          </a:p>
        </p:txBody>
      </p:sp>
      <p:sp>
        <p:nvSpPr>
          <p:cNvPr id="114" name="文本框 113">
            <a:extLst>
              <a:ext uri="{FF2B5EF4-FFF2-40B4-BE49-F238E27FC236}">
                <a16:creationId xmlns:a16="http://schemas.microsoft.com/office/drawing/2014/main" id="{7CB42173-29DD-47C8-A360-79C1ABDBC08C}"/>
              </a:ext>
            </a:extLst>
          </p:cNvPr>
          <p:cNvSpPr txBox="1"/>
          <p:nvPr/>
        </p:nvSpPr>
        <p:spPr>
          <a:xfrm>
            <a:off x="3332210" y="4959683"/>
            <a:ext cx="2317386"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Remote Control</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Tree>
    <p:custDataLst>
      <p:tags r:id="rId1"/>
    </p:custDataLst>
    <p:extLst>
      <p:ext uri="{BB962C8B-B14F-4D97-AF65-F5344CB8AC3E}">
        <p14:creationId xmlns:p14="http://schemas.microsoft.com/office/powerpoint/2010/main" val="3345609380"/>
      </p:ext>
    </p:extLst>
  </p:cSld>
  <p:clrMapOvr>
    <a:masterClrMapping/>
  </p:clrMapOvr>
  <p:transition spd="med" advTm="40514">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wipe(down)">
                                      <p:cBhvr>
                                        <p:cTn id="7" dur="500"/>
                                        <p:tgtEl>
                                          <p:spTgt spid="5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wipe(down)">
                                      <p:cBhvr>
                                        <p:cTn id="10" dur="500"/>
                                        <p:tgtEl>
                                          <p:spTgt spid="6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5"/>
                                        </p:tgtEl>
                                        <p:attrNameLst>
                                          <p:attrName>style.visibility</p:attrName>
                                        </p:attrNameLst>
                                      </p:cBhvr>
                                      <p:to>
                                        <p:strVal val="visible"/>
                                      </p:to>
                                    </p:set>
                                    <p:animEffect transition="in" filter="wipe(down)">
                                      <p:cBhvr>
                                        <p:cTn id="16" dur="500"/>
                                        <p:tgtEl>
                                          <p:spTgt spid="6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wipe(down)">
                                      <p:cBhvr>
                                        <p:cTn id="19" dur="500"/>
                                        <p:tgtEl>
                                          <p:spTgt spid="6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wipe(down)">
                                      <p:cBhvr>
                                        <p:cTn id="24" dur="500"/>
                                        <p:tgtEl>
                                          <p:spTgt spid="6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wipe(down)">
                                      <p:cBhvr>
                                        <p:cTn id="27" dur="500"/>
                                        <p:tgtEl>
                                          <p:spTgt spid="6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wipe(down)">
                                      <p:cBhvr>
                                        <p:cTn id="30" dur="500"/>
                                        <p:tgtEl>
                                          <p:spTgt spid="7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wipe(down)">
                                      <p:cBhvr>
                                        <p:cTn id="33" dur="500"/>
                                        <p:tgtEl>
                                          <p:spTgt spid="7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72"/>
                                        </p:tgtEl>
                                        <p:attrNameLst>
                                          <p:attrName>style.visibility</p:attrName>
                                        </p:attrNameLst>
                                      </p:cBhvr>
                                      <p:to>
                                        <p:strVal val="visible"/>
                                      </p:to>
                                    </p:set>
                                    <p:animEffect transition="in" filter="wipe(down)">
                                      <p:cBhvr>
                                        <p:cTn id="36" dur="500"/>
                                        <p:tgtEl>
                                          <p:spTgt spid="7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wipe(down)">
                                      <p:cBhvr>
                                        <p:cTn id="41" dur="500"/>
                                        <p:tgtEl>
                                          <p:spTgt spid="73"/>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wipe(down)">
                                      <p:cBhvr>
                                        <p:cTn id="44" dur="500"/>
                                        <p:tgtEl>
                                          <p:spTgt spid="7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down)">
                                      <p:cBhvr>
                                        <p:cTn id="47" dur="500"/>
                                        <p:tgtEl>
                                          <p:spTgt spid="7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76"/>
                                        </p:tgtEl>
                                        <p:attrNameLst>
                                          <p:attrName>style.visibility</p:attrName>
                                        </p:attrNameLst>
                                      </p:cBhvr>
                                      <p:to>
                                        <p:strVal val="visible"/>
                                      </p:to>
                                    </p:set>
                                    <p:animEffect transition="in" filter="wipe(down)">
                                      <p:cBhvr>
                                        <p:cTn id="50" dur="500"/>
                                        <p:tgtEl>
                                          <p:spTgt spid="7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77"/>
                                        </p:tgtEl>
                                        <p:attrNameLst>
                                          <p:attrName>style.visibility</p:attrName>
                                        </p:attrNameLst>
                                      </p:cBhvr>
                                      <p:to>
                                        <p:strVal val="visible"/>
                                      </p:to>
                                    </p:set>
                                    <p:animEffect transition="in" filter="wipe(down)">
                                      <p:cBhvr>
                                        <p:cTn id="53" dur="500"/>
                                        <p:tgtEl>
                                          <p:spTgt spid="77"/>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wipe(down)">
                                      <p:cBhvr>
                                        <p:cTn id="58" dur="500"/>
                                        <p:tgtEl>
                                          <p:spTgt spid="78"/>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wipe(down)">
                                      <p:cBhvr>
                                        <p:cTn id="61" dur="500"/>
                                        <p:tgtEl>
                                          <p:spTgt spid="79"/>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80"/>
                                        </p:tgtEl>
                                        <p:attrNameLst>
                                          <p:attrName>style.visibility</p:attrName>
                                        </p:attrNameLst>
                                      </p:cBhvr>
                                      <p:to>
                                        <p:strVal val="visible"/>
                                      </p:to>
                                    </p:set>
                                    <p:animEffect transition="in" filter="wipe(down)">
                                      <p:cBhvr>
                                        <p:cTn id="64" dur="500"/>
                                        <p:tgtEl>
                                          <p:spTgt spid="80"/>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wipe(down)">
                                      <p:cBhvr>
                                        <p:cTn id="67" dur="500"/>
                                        <p:tgtEl>
                                          <p:spTgt spid="81"/>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down)">
                                      <p:cBhvr>
                                        <p:cTn id="70" dur="500"/>
                                        <p:tgtEl>
                                          <p:spTgt spid="82"/>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83"/>
                                        </p:tgtEl>
                                        <p:attrNameLst>
                                          <p:attrName>style.visibility</p:attrName>
                                        </p:attrNameLst>
                                      </p:cBhvr>
                                      <p:to>
                                        <p:strVal val="visible"/>
                                      </p:to>
                                    </p:set>
                                    <p:animEffect transition="in" filter="wipe(down)">
                                      <p:cBhvr>
                                        <p:cTn id="75" dur="500"/>
                                        <p:tgtEl>
                                          <p:spTgt spid="83"/>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84"/>
                                        </p:tgtEl>
                                        <p:attrNameLst>
                                          <p:attrName>style.visibility</p:attrName>
                                        </p:attrNameLst>
                                      </p:cBhvr>
                                      <p:to>
                                        <p:strVal val="visible"/>
                                      </p:to>
                                    </p:set>
                                    <p:animEffect transition="in" filter="wipe(down)">
                                      <p:cBhvr>
                                        <p:cTn id="78" dur="500"/>
                                        <p:tgtEl>
                                          <p:spTgt spid="84"/>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85"/>
                                        </p:tgtEl>
                                        <p:attrNameLst>
                                          <p:attrName>style.visibility</p:attrName>
                                        </p:attrNameLst>
                                      </p:cBhvr>
                                      <p:to>
                                        <p:strVal val="visible"/>
                                      </p:to>
                                    </p:set>
                                    <p:animEffect transition="in" filter="wipe(down)">
                                      <p:cBhvr>
                                        <p:cTn id="81" dur="500"/>
                                        <p:tgtEl>
                                          <p:spTgt spid="85"/>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88"/>
                                        </p:tgtEl>
                                        <p:attrNameLst>
                                          <p:attrName>style.visibility</p:attrName>
                                        </p:attrNameLst>
                                      </p:cBhvr>
                                      <p:to>
                                        <p:strVal val="visible"/>
                                      </p:to>
                                    </p:set>
                                    <p:animEffect transition="in" filter="wipe(down)">
                                      <p:cBhvr>
                                        <p:cTn id="84" dur="500"/>
                                        <p:tgtEl>
                                          <p:spTgt spid="88"/>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down)">
                                      <p:cBhvr>
                                        <p:cTn id="87" dur="500"/>
                                        <p:tgtEl>
                                          <p:spTgt spid="91"/>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92"/>
                                        </p:tgtEl>
                                        <p:attrNameLst>
                                          <p:attrName>style.visibility</p:attrName>
                                        </p:attrNameLst>
                                      </p:cBhvr>
                                      <p:to>
                                        <p:strVal val="visible"/>
                                      </p:to>
                                    </p:set>
                                    <p:animEffect transition="in" filter="wipe(down)">
                                      <p:cBhvr>
                                        <p:cTn id="92" dur="500"/>
                                        <p:tgtEl>
                                          <p:spTgt spid="92"/>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106"/>
                                        </p:tgtEl>
                                        <p:attrNameLst>
                                          <p:attrName>style.visibility</p:attrName>
                                        </p:attrNameLst>
                                      </p:cBhvr>
                                      <p:to>
                                        <p:strVal val="visible"/>
                                      </p:to>
                                    </p:set>
                                    <p:animEffect transition="in" filter="wipe(down)">
                                      <p:cBhvr>
                                        <p:cTn id="95" dur="500"/>
                                        <p:tgtEl>
                                          <p:spTgt spid="106"/>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107"/>
                                        </p:tgtEl>
                                        <p:attrNameLst>
                                          <p:attrName>style.visibility</p:attrName>
                                        </p:attrNameLst>
                                      </p:cBhvr>
                                      <p:to>
                                        <p:strVal val="visible"/>
                                      </p:to>
                                    </p:set>
                                    <p:animEffect transition="in" filter="wipe(down)">
                                      <p:cBhvr>
                                        <p:cTn id="98" dur="500"/>
                                        <p:tgtEl>
                                          <p:spTgt spid="107"/>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108"/>
                                        </p:tgtEl>
                                        <p:attrNameLst>
                                          <p:attrName>style.visibility</p:attrName>
                                        </p:attrNameLst>
                                      </p:cBhvr>
                                      <p:to>
                                        <p:strVal val="visible"/>
                                      </p:to>
                                    </p:set>
                                    <p:animEffect transition="in" filter="wipe(down)">
                                      <p:cBhvr>
                                        <p:cTn id="101" dur="500"/>
                                        <p:tgtEl>
                                          <p:spTgt spid="108"/>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109"/>
                                        </p:tgtEl>
                                        <p:attrNameLst>
                                          <p:attrName>style.visibility</p:attrName>
                                        </p:attrNameLst>
                                      </p:cBhvr>
                                      <p:to>
                                        <p:strVal val="visible"/>
                                      </p:to>
                                    </p:set>
                                    <p:animEffect transition="in" filter="wipe(down)">
                                      <p:cBhvr>
                                        <p:cTn id="104" dur="500"/>
                                        <p:tgtEl>
                                          <p:spTgt spid="10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110"/>
                                        </p:tgtEl>
                                        <p:attrNameLst>
                                          <p:attrName>style.visibility</p:attrName>
                                        </p:attrNameLst>
                                      </p:cBhvr>
                                      <p:to>
                                        <p:strVal val="visible"/>
                                      </p:to>
                                    </p:set>
                                    <p:animEffect transition="in" filter="wipe(down)">
                                      <p:cBhvr>
                                        <p:cTn id="109" dur="500"/>
                                        <p:tgtEl>
                                          <p:spTgt spid="110"/>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111"/>
                                        </p:tgtEl>
                                        <p:attrNameLst>
                                          <p:attrName>style.visibility</p:attrName>
                                        </p:attrNameLst>
                                      </p:cBhvr>
                                      <p:to>
                                        <p:strVal val="visible"/>
                                      </p:to>
                                    </p:set>
                                    <p:animEffect transition="in" filter="wipe(down)">
                                      <p:cBhvr>
                                        <p:cTn id="112" dur="500"/>
                                        <p:tgtEl>
                                          <p:spTgt spid="111"/>
                                        </p:tgtEl>
                                      </p:cBhvr>
                                    </p:animEffect>
                                  </p:childTnLst>
                                </p:cTn>
                              </p:par>
                              <p:par>
                                <p:cTn id="113" presetID="22" presetClass="entr" presetSubtype="4" fill="hold" grpId="0" nodeType="withEffect">
                                  <p:stCondLst>
                                    <p:cond delay="0"/>
                                  </p:stCondLst>
                                  <p:childTnLst>
                                    <p:set>
                                      <p:cBhvr>
                                        <p:cTn id="114" dur="1" fill="hold">
                                          <p:stCondLst>
                                            <p:cond delay="0"/>
                                          </p:stCondLst>
                                        </p:cTn>
                                        <p:tgtEl>
                                          <p:spTgt spid="112"/>
                                        </p:tgtEl>
                                        <p:attrNameLst>
                                          <p:attrName>style.visibility</p:attrName>
                                        </p:attrNameLst>
                                      </p:cBhvr>
                                      <p:to>
                                        <p:strVal val="visible"/>
                                      </p:to>
                                    </p:set>
                                    <p:animEffect transition="in" filter="wipe(down)">
                                      <p:cBhvr>
                                        <p:cTn id="115" dur="500"/>
                                        <p:tgtEl>
                                          <p:spTgt spid="112"/>
                                        </p:tgtEl>
                                      </p:cBhvr>
                                    </p:animEffect>
                                  </p:childTnLst>
                                </p:cTn>
                              </p:par>
                              <p:par>
                                <p:cTn id="116" presetID="22" presetClass="entr" presetSubtype="4" fill="hold" grpId="0" nodeType="withEffect">
                                  <p:stCondLst>
                                    <p:cond delay="0"/>
                                  </p:stCondLst>
                                  <p:childTnLst>
                                    <p:set>
                                      <p:cBhvr>
                                        <p:cTn id="117" dur="1" fill="hold">
                                          <p:stCondLst>
                                            <p:cond delay="0"/>
                                          </p:stCondLst>
                                        </p:cTn>
                                        <p:tgtEl>
                                          <p:spTgt spid="113"/>
                                        </p:tgtEl>
                                        <p:attrNameLst>
                                          <p:attrName>style.visibility</p:attrName>
                                        </p:attrNameLst>
                                      </p:cBhvr>
                                      <p:to>
                                        <p:strVal val="visible"/>
                                      </p:to>
                                    </p:set>
                                    <p:animEffect transition="in" filter="wipe(down)">
                                      <p:cBhvr>
                                        <p:cTn id="118" dur="500"/>
                                        <p:tgtEl>
                                          <p:spTgt spid="113"/>
                                        </p:tgtEl>
                                      </p:cBhvr>
                                    </p:animEffect>
                                  </p:childTnLst>
                                </p:cTn>
                              </p:par>
                              <p:par>
                                <p:cTn id="119" presetID="22" presetClass="entr" presetSubtype="4" fill="hold" grpId="0" nodeType="withEffect">
                                  <p:stCondLst>
                                    <p:cond delay="0"/>
                                  </p:stCondLst>
                                  <p:childTnLst>
                                    <p:set>
                                      <p:cBhvr>
                                        <p:cTn id="120" dur="1" fill="hold">
                                          <p:stCondLst>
                                            <p:cond delay="0"/>
                                          </p:stCondLst>
                                        </p:cTn>
                                        <p:tgtEl>
                                          <p:spTgt spid="114"/>
                                        </p:tgtEl>
                                        <p:attrNameLst>
                                          <p:attrName>style.visibility</p:attrName>
                                        </p:attrNameLst>
                                      </p:cBhvr>
                                      <p:to>
                                        <p:strVal val="visible"/>
                                      </p:to>
                                    </p:set>
                                    <p:animEffect transition="in" filter="wipe(down)">
                                      <p:cBhvr>
                                        <p:cTn id="121"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4" grpId="0" animBg="1"/>
      <p:bldP spid="8" grpId="0" animBg="1"/>
      <p:bldP spid="65" grpId="0"/>
      <p:bldP spid="66" grpId="0"/>
      <p:bldP spid="67" grpId="0" animBg="1"/>
      <p:bldP spid="68" grpId="0" animBg="1"/>
      <p:bldP spid="70" grpId="0" animBg="1"/>
      <p:bldP spid="71" grpId="0"/>
      <p:bldP spid="72" grpId="0"/>
      <p:bldP spid="73" grpId="0" animBg="1"/>
      <p:bldP spid="74" grpId="0" animBg="1"/>
      <p:bldP spid="75" grpId="0" animBg="1"/>
      <p:bldP spid="76" grpId="0"/>
      <p:bldP spid="77" grpId="0"/>
      <p:bldP spid="78" grpId="0" animBg="1"/>
      <p:bldP spid="79" grpId="0" animBg="1"/>
      <p:bldP spid="80" grpId="0" animBg="1"/>
      <p:bldP spid="81" grpId="0"/>
      <p:bldP spid="82" grpId="0"/>
      <p:bldP spid="83" grpId="0" animBg="1"/>
      <p:bldP spid="84" grpId="0" animBg="1"/>
      <p:bldP spid="85" grpId="0" animBg="1"/>
      <p:bldP spid="88" grpId="0"/>
      <p:bldP spid="91" grpId="0"/>
      <p:bldP spid="92" grpId="0" animBg="1"/>
      <p:bldP spid="106" grpId="0" animBg="1"/>
      <p:bldP spid="107" grpId="0" animBg="1"/>
      <p:bldP spid="108" grpId="0"/>
      <p:bldP spid="109" grpId="0"/>
      <p:bldP spid="110" grpId="0" animBg="1"/>
      <p:bldP spid="111" grpId="0" animBg="1"/>
      <p:bldP spid="112" grpId="0" animBg="1"/>
      <p:bldP spid="113" grpId="0"/>
      <p:bldP spid="1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a:extLst>
              <a:ext uri="{FF2B5EF4-FFF2-40B4-BE49-F238E27FC236}">
                <a16:creationId xmlns:a16="http://schemas.microsoft.com/office/drawing/2014/main" id="{753F3932-3C42-411E-8C1E-EB9A8F002A10}"/>
              </a:ext>
            </a:extLst>
          </p:cNvPr>
          <p:cNvSpPr txBox="1"/>
          <p:nvPr/>
        </p:nvSpPr>
        <p:spPr>
          <a:xfrm>
            <a:off x="8579078" y="3512041"/>
            <a:ext cx="2412840" cy="1370953"/>
          </a:xfrm>
          <a:prstGeom prst="rect">
            <a:avLst/>
          </a:prstGeom>
          <a:noFill/>
        </p:spPr>
        <p:txBody>
          <a:bodyPr wrap="none" rtlCol="0">
            <a:spAutoFit/>
          </a:bodyPr>
          <a:lstStyle/>
          <a:p>
            <a:pPr marL="342900" indent="-342900">
              <a:lnSpc>
                <a:spcPct val="120000"/>
              </a:lnSpc>
              <a:buFont typeface="+mj-lt"/>
              <a:buAutoNum type="arabicPeriod"/>
            </a:pPr>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while</a:t>
            </a: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For</a:t>
            </a: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编程原则及运算符</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嵌套语句</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4" name="文本框 33">
            <a:extLst>
              <a:ext uri="{FF2B5EF4-FFF2-40B4-BE49-F238E27FC236}">
                <a16:creationId xmlns:a16="http://schemas.microsoft.com/office/drawing/2014/main" id="{339A9273-D180-4375-8810-955153D5B354}"/>
              </a:ext>
            </a:extLst>
          </p:cNvPr>
          <p:cNvSpPr txBox="1"/>
          <p:nvPr/>
        </p:nvSpPr>
        <p:spPr>
          <a:xfrm>
            <a:off x="3217375" y="2470290"/>
            <a:ext cx="2693666" cy="1112420"/>
          </a:xfrm>
          <a:prstGeom prst="rect">
            <a:avLst/>
          </a:prstGeom>
          <a:noFill/>
        </p:spPr>
        <p:txBody>
          <a:bodyPr wrap="square">
            <a:spAutoFit/>
          </a:bodyPr>
          <a:lstStyle/>
          <a:p>
            <a:pPr marL="342900" indent="-342900">
              <a:lnSpc>
                <a:spcPct val="120000"/>
              </a:lnSpc>
              <a:buFont typeface="+mj-lt"/>
              <a:buAutoNum type="arabicPeriod"/>
            </a:pPr>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 Pro V5 </a:t>
            </a: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程序下载及运行</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绘制图形</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图形填充及轮廓设置</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6" name="文本框 35">
            <a:extLst>
              <a:ext uri="{FF2B5EF4-FFF2-40B4-BE49-F238E27FC236}">
                <a16:creationId xmlns:a16="http://schemas.microsoft.com/office/drawing/2014/main" id="{E81BA481-E13D-4812-8D05-286BA34FD3DC}"/>
              </a:ext>
            </a:extLst>
          </p:cNvPr>
          <p:cNvSpPr txBox="1"/>
          <p:nvPr/>
        </p:nvSpPr>
        <p:spPr>
          <a:xfrm>
            <a:off x="3217290" y="3525396"/>
            <a:ext cx="2986727" cy="2922147"/>
          </a:xfrm>
          <a:prstGeom prst="rect">
            <a:avLst/>
          </a:prstGeom>
          <a:noFill/>
        </p:spPr>
        <p:txBody>
          <a:bodyPr wrap="square">
            <a:spAutoFit/>
          </a:bodyPr>
          <a:lstStyle/>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结构件介绍及搭建</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电机工作原理及系统配置</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机器人直行及送快递挑战</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机器人转向</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机器人转数与行驶距离的关系</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机器人维修挑战</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编写伪代码</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机械臂搭建及控制</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机械臂电机制动模式</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机械爪控制</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灌篮机器人挑战</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文本框 37">
            <a:extLst>
              <a:ext uri="{FF2B5EF4-FFF2-40B4-BE49-F238E27FC236}">
                <a16:creationId xmlns:a16="http://schemas.microsoft.com/office/drawing/2014/main" id="{05FAF5D8-FE9A-42BE-A8B3-B6E593475038}"/>
              </a:ext>
            </a:extLst>
          </p:cNvPr>
          <p:cNvSpPr txBox="1"/>
          <p:nvPr/>
        </p:nvSpPr>
        <p:spPr>
          <a:xfrm>
            <a:off x="8579078" y="1116061"/>
            <a:ext cx="3174356" cy="1112420"/>
          </a:xfrm>
          <a:prstGeom prst="rect">
            <a:avLst/>
          </a:prstGeom>
          <a:noFill/>
        </p:spPr>
        <p:txBody>
          <a:bodyPr wrap="square">
            <a:spAutoFit/>
          </a:bodyPr>
          <a:lstStyle/>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碰撞传感器的结构及工作原理</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碰撞传感器应用</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距离传感器系统配置</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距离传感器控制</a:t>
            </a:r>
          </a:p>
        </p:txBody>
      </p:sp>
      <p:sp>
        <p:nvSpPr>
          <p:cNvPr id="67" name="左大括号 66">
            <a:extLst>
              <a:ext uri="{FF2B5EF4-FFF2-40B4-BE49-F238E27FC236}">
                <a16:creationId xmlns:a16="http://schemas.microsoft.com/office/drawing/2014/main" id="{E7F71F35-A46E-4EF6-B713-C7386ABA368B}"/>
              </a:ext>
            </a:extLst>
          </p:cNvPr>
          <p:cNvSpPr/>
          <p:nvPr/>
        </p:nvSpPr>
        <p:spPr>
          <a:xfrm>
            <a:off x="8208883" y="1189027"/>
            <a:ext cx="188126" cy="902013"/>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42" name="文本框 41">
            <a:extLst>
              <a:ext uri="{FF2B5EF4-FFF2-40B4-BE49-F238E27FC236}">
                <a16:creationId xmlns:a16="http://schemas.microsoft.com/office/drawing/2014/main" id="{BE0D9FF4-BC7A-4AD0-B6AA-A339C6CB9A8B}"/>
              </a:ext>
            </a:extLst>
          </p:cNvPr>
          <p:cNvSpPr txBox="1"/>
          <p:nvPr/>
        </p:nvSpPr>
        <p:spPr>
          <a:xfrm>
            <a:off x="8579078" y="2390020"/>
            <a:ext cx="3032933" cy="853888"/>
          </a:xfrm>
          <a:prstGeom prst="rect">
            <a:avLst/>
          </a:prstGeom>
          <a:noFill/>
        </p:spPr>
        <p:txBody>
          <a:bodyPr wrap="square">
            <a:spAutoFit/>
          </a:bodyPr>
          <a:lstStyle/>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函数</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有参函数</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使用屏幕控制图形</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0" name="文本框 49">
            <a:extLst>
              <a:ext uri="{FF2B5EF4-FFF2-40B4-BE49-F238E27FC236}">
                <a16:creationId xmlns:a16="http://schemas.microsoft.com/office/drawing/2014/main" id="{4B429FF8-A00E-4EC1-8923-2B72E2B35A0C}"/>
              </a:ext>
            </a:extLst>
          </p:cNvPr>
          <p:cNvSpPr txBox="1"/>
          <p:nvPr/>
        </p:nvSpPr>
        <p:spPr>
          <a:xfrm>
            <a:off x="3230555" y="1116061"/>
            <a:ext cx="2707793" cy="1370953"/>
          </a:xfrm>
          <a:prstGeom prst="rect">
            <a:avLst/>
          </a:prstGeom>
          <a:noFill/>
        </p:spPr>
        <p:txBody>
          <a:bodyPr wrap="none" rtlCol="0">
            <a:spAutoFit/>
          </a:bodyPr>
          <a:lstStyle/>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控制系统介绍</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电子件介绍</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系统电源</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 Pro </a:t>
            </a: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编程工具安装</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系统固件更新</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29" name="文本框 28">
            <a:extLst>
              <a:ext uri="{FF2B5EF4-FFF2-40B4-BE49-F238E27FC236}">
                <a16:creationId xmlns:a16="http://schemas.microsoft.com/office/drawing/2014/main" id="{6D4C56A7-B542-498F-89A4-F4DCA6F4FD7A}"/>
              </a:ext>
            </a:extLst>
          </p:cNvPr>
          <p:cNvSpPr txBox="1"/>
          <p:nvPr/>
        </p:nvSpPr>
        <p:spPr>
          <a:xfrm>
            <a:off x="1071432" y="1379905"/>
            <a:ext cx="1768157"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一、系统入门</a:t>
            </a:r>
          </a:p>
        </p:txBody>
      </p:sp>
      <p:sp>
        <p:nvSpPr>
          <p:cNvPr id="86" name="文本框 85">
            <a:extLst>
              <a:ext uri="{FF2B5EF4-FFF2-40B4-BE49-F238E27FC236}">
                <a16:creationId xmlns:a16="http://schemas.microsoft.com/office/drawing/2014/main" id="{6D3E2B93-1F64-4255-B241-E18DDF7F1586}"/>
              </a:ext>
            </a:extLst>
          </p:cNvPr>
          <p:cNvSpPr txBox="1"/>
          <p:nvPr/>
        </p:nvSpPr>
        <p:spPr>
          <a:xfrm>
            <a:off x="6319440" y="1240563"/>
            <a:ext cx="1651331"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四、传感器</a:t>
            </a:r>
          </a:p>
        </p:txBody>
      </p:sp>
      <p:sp>
        <p:nvSpPr>
          <p:cNvPr id="87" name="文本框 86">
            <a:extLst>
              <a:ext uri="{FF2B5EF4-FFF2-40B4-BE49-F238E27FC236}">
                <a16:creationId xmlns:a16="http://schemas.microsoft.com/office/drawing/2014/main" id="{C59D4F4A-B0FF-486D-819A-032DDEAF0686}"/>
              </a:ext>
            </a:extLst>
          </p:cNvPr>
          <p:cNvSpPr txBox="1"/>
          <p:nvPr/>
        </p:nvSpPr>
        <p:spPr>
          <a:xfrm>
            <a:off x="1070172" y="4570154"/>
            <a:ext cx="1812512"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三、基本运动</a:t>
            </a:r>
          </a:p>
        </p:txBody>
      </p:sp>
      <p:sp>
        <p:nvSpPr>
          <p:cNvPr id="89" name="文本框 88">
            <a:extLst>
              <a:ext uri="{FF2B5EF4-FFF2-40B4-BE49-F238E27FC236}">
                <a16:creationId xmlns:a16="http://schemas.microsoft.com/office/drawing/2014/main" id="{4AEB5B19-59A4-4D03-8153-74797CDD57DA}"/>
              </a:ext>
            </a:extLst>
          </p:cNvPr>
          <p:cNvSpPr txBox="1"/>
          <p:nvPr/>
        </p:nvSpPr>
        <p:spPr>
          <a:xfrm>
            <a:off x="6319440" y="2420875"/>
            <a:ext cx="1750968"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五、编程函数</a:t>
            </a:r>
          </a:p>
        </p:txBody>
      </p:sp>
      <p:sp>
        <p:nvSpPr>
          <p:cNvPr id="90" name="文本框 89">
            <a:extLst>
              <a:ext uri="{FF2B5EF4-FFF2-40B4-BE49-F238E27FC236}">
                <a16:creationId xmlns:a16="http://schemas.microsoft.com/office/drawing/2014/main" id="{BFBF572A-4862-447C-ADDC-77C15899462B}"/>
              </a:ext>
            </a:extLst>
          </p:cNvPr>
          <p:cNvSpPr txBox="1"/>
          <p:nvPr/>
        </p:nvSpPr>
        <p:spPr>
          <a:xfrm>
            <a:off x="6315329" y="3813514"/>
            <a:ext cx="1871763"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六、编程语句</a:t>
            </a:r>
          </a:p>
        </p:txBody>
      </p:sp>
      <p:sp>
        <p:nvSpPr>
          <p:cNvPr id="69" name="文本框 68">
            <a:extLst>
              <a:ext uri="{FF2B5EF4-FFF2-40B4-BE49-F238E27FC236}">
                <a16:creationId xmlns:a16="http://schemas.microsoft.com/office/drawing/2014/main" id="{9576FB18-A6FD-4D15-B607-B83DA4BC60C7}"/>
              </a:ext>
            </a:extLst>
          </p:cNvPr>
          <p:cNvSpPr txBox="1"/>
          <p:nvPr/>
        </p:nvSpPr>
        <p:spPr>
          <a:xfrm>
            <a:off x="6315329" y="5276230"/>
            <a:ext cx="1750968"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七、远程控制</a:t>
            </a:r>
          </a:p>
        </p:txBody>
      </p:sp>
      <p:sp>
        <p:nvSpPr>
          <p:cNvPr id="72" name="文本框 71">
            <a:extLst>
              <a:ext uri="{FF2B5EF4-FFF2-40B4-BE49-F238E27FC236}">
                <a16:creationId xmlns:a16="http://schemas.microsoft.com/office/drawing/2014/main" id="{300684F6-76F1-458C-89F9-B7C3DC6C259C}"/>
              </a:ext>
            </a:extLst>
          </p:cNvPr>
          <p:cNvSpPr txBox="1"/>
          <p:nvPr/>
        </p:nvSpPr>
        <p:spPr>
          <a:xfrm>
            <a:off x="8574966" y="5139133"/>
            <a:ext cx="2646878" cy="1112420"/>
          </a:xfrm>
          <a:prstGeom prst="rect">
            <a:avLst/>
          </a:prstGeom>
          <a:noFill/>
        </p:spPr>
        <p:txBody>
          <a:bodyPr wrap="none" rtlCol="0">
            <a:spAutoFit/>
          </a:bodyPr>
          <a:lstStyle/>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遥控器结构及应用</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遥控器指令</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遥控器不同控制模式的应用</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远程控制挑战</a:t>
            </a:r>
            <a:endPar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5" name="文本框 54">
            <a:extLst>
              <a:ext uri="{FF2B5EF4-FFF2-40B4-BE49-F238E27FC236}">
                <a16:creationId xmlns:a16="http://schemas.microsoft.com/office/drawing/2014/main" id="{3F4F7781-2865-4B02-A389-A4A2D4B18849}"/>
              </a:ext>
            </a:extLst>
          </p:cNvPr>
          <p:cNvSpPr txBox="1"/>
          <p:nvPr/>
        </p:nvSpPr>
        <p:spPr>
          <a:xfrm>
            <a:off x="1038717" y="2584746"/>
            <a:ext cx="1745873" cy="400110"/>
          </a:xfrm>
          <a:prstGeom prst="rect">
            <a:avLst/>
          </a:prstGeom>
          <a:noFill/>
        </p:spPr>
        <p:txBody>
          <a:bodyPr wrap="square" rtlCol="0">
            <a:spAutoFit/>
          </a:bodyPr>
          <a:lstStyle/>
          <a:p>
            <a:r>
              <a:rPr lang="zh-CN" altLang="en-US" sz="2000" dirty="0">
                <a:solidFill>
                  <a:schemeClr val="bg2">
                    <a:lumMod val="25000"/>
                  </a:schemeClr>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二、基础编程</a:t>
            </a:r>
          </a:p>
        </p:txBody>
      </p:sp>
      <p:sp>
        <p:nvSpPr>
          <p:cNvPr id="57" name="左大括号 56">
            <a:extLst>
              <a:ext uri="{FF2B5EF4-FFF2-40B4-BE49-F238E27FC236}">
                <a16:creationId xmlns:a16="http://schemas.microsoft.com/office/drawing/2014/main" id="{6FC4904F-62DF-4BFF-A357-31C41EE520E2}"/>
              </a:ext>
            </a:extLst>
          </p:cNvPr>
          <p:cNvSpPr/>
          <p:nvPr/>
        </p:nvSpPr>
        <p:spPr>
          <a:xfrm>
            <a:off x="2924741" y="1208449"/>
            <a:ext cx="277445" cy="1139018"/>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66" name="左大括号 65">
            <a:extLst>
              <a:ext uri="{FF2B5EF4-FFF2-40B4-BE49-F238E27FC236}">
                <a16:creationId xmlns:a16="http://schemas.microsoft.com/office/drawing/2014/main" id="{F743AAB3-9236-446B-ADB4-11D30637F5CD}"/>
              </a:ext>
            </a:extLst>
          </p:cNvPr>
          <p:cNvSpPr/>
          <p:nvPr/>
        </p:nvSpPr>
        <p:spPr>
          <a:xfrm>
            <a:off x="2891603" y="2540408"/>
            <a:ext cx="298465" cy="909275"/>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75" name="左大括号 74">
            <a:extLst>
              <a:ext uri="{FF2B5EF4-FFF2-40B4-BE49-F238E27FC236}">
                <a16:creationId xmlns:a16="http://schemas.microsoft.com/office/drawing/2014/main" id="{BA62868A-C1B7-4AD6-B9DB-D5ACF3A03E3B}"/>
              </a:ext>
            </a:extLst>
          </p:cNvPr>
          <p:cNvSpPr/>
          <p:nvPr/>
        </p:nvSpPr>
        <p:spPr>
          <a:xfrm>
            <a:off x="2903822" y="3607030"/>
            <a:ext cx="277445" cy="2701066"/>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solidFill>
                <a:schemeClr val="bg2">
                  <a:lumMod val="25000"/>
                </a:schemeClr>
              </a:solidFill>
            </a:endParaRPr>
          </a:p>
        </p:txBody>
      </p:sp>
      <p:sp>
        <p:nvSpPr>
          <p:cNvPr id="78" name="左大括号 77">
            <a:extLst>
              <a:ext uri="{FF2B5EF4-FFF2-40B4-BE49-F238E27FC236}">
                <a16:creationId xmlns:a16="http://schemas.microsoft.com/office/drawing/2014/main" id="{84B671F0-AB04-4DC8-84A9-9AE36FBDD3DF}"/>
              </a:ext>
            </a:extLst>
          </p:cNvPr>
          <p:cNvSpPr/>
          <p:nvPr/>
        </p:nvSpPr>
        <p:spPr>
          <a:xfrm>
            <a:off x="8208884" y="2565052"/>
            <a:ext cx="218766" cy="535186"/>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91" name="左大括号 90">
            <a:extLst>
              <a:ext uri="{FF2B5EF4-FFF2-40B4-BE49-F238E27FC236}">
                <a16:creationId xmlns:a16="http://schemas.microsoft.com/office/drawing/2014/main" id="{FEE3DB4A-F1B9-453A-86A3-1339358C2AAA}"/>
              </a:ext>
            </a:extLst>
          </p:cNvPr>
          <p:cNvSpPr/>
          <p:nvPr/>
        </p:nvSpPr>
        <p:spPr>
          <a:xfrm>
            <a:off x="8229369" y="3678547"/>
            <a:ext cx="198281" cy="1055761"/>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92" name="左大括号 91">
            <a:extLst>
              <a:ext uri="{FF2B5EF4-FFF2-40B4-BE49-F238E27FC236}">
                <a16:creationId xmlns:a16="http://schemas.microsoft.com/office/drawing/2014/main" id="{DB51FB05-36DA-4329-8EAA-9B86D1B2F161}"/>
              </a:ext>
            </a:extLst>
          </p:cNvPr>
          <p:cNvSpPr/>
          <p:nvPr/>
        </p:nvSpPr>
        <p:spPr>
          <a:xfrm>
            <a:off x="8225257" y="5202749"/>
            <a:ext cx="232648" cy="947594"/>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2">
                  <a:lumMod val="25000"/>
                </a:schemeClr>
              </a:solidFill>
            </a:endParaRPr>
          </a:p>
        </p:txBody>
      </p:sp>
      <p:sp>
        <p:nvSpPr>
          <p:cNvPr id="93" name="标题 3">
            <a:extLst>
              <a:ext uri="{FF2B5EF4-FFF2-40B4-BE49-F238E27FC236}">
                <a16:creationId xmlns:a16="http://schemas.microsoft.com/office/drawing/2014/main" id="{647F3A43-2670-4F47-A131-F24155981CAA}"/>
              </a:ext>
            </a:extLst>
          </p:cNvPr>
          <p:cNvSpPr>
            <a:spLocks noGrp="1"/>
          </p:cNvSpPr>
          <p:nvPr>
            <p:ph type="title"/>
          </p:nvPr>
        </p:nvSpPr>
        <p:spPr>
          <a:xfrm>
            <a:off x="555015" y="346654"/>
            <a:ext cx="2532429" cy="522196"/>
          </a:xfrm>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p>
        </p:txBody>
      </p:sp>
      <p:sp>
        <p:nvSpPr>
          <p:cNvPr id="2" name="文本框 1">
            <a:extLst>
              <a:ext uri="{FF2B5EF4-FFF2-40B4-BE49-F238E27FC236}">
                <a16:creationId xmlns:a16="http://schemas.microsoft.com/office/drawing/2014/main" id="{C4A363BA-FF2B-4421-8355-D39A817BC1D4}"/>
              </a:ext>
            </a:extLst>
          </p:cNvPr>
          <p:cNvSpPr txBox="1"/>
          <p:nvPr/>
        </p:nvSpPr>
        <p:spPr>
          <a:xfrm>
            <a:off x="1585651" y="1780015"/>
            <a:ext cx="1310721"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4" name="文本框 93">
            <a:extLst>
              <a:ext uri="{FF2B5EF4-FFF2-40B4-BE49-F238E27FC236}">
                <a16:creationId xmlns:a16="http://schemas.microsoft.com/office/drawing/2014/main" id="{F33AADD8-0C16-4F7D-AB08-70C502DC9B7C}"/>
              </a:ext>
            </a:extLst>
          </p:cNvPr>
          <p:cNvSpPr txBox="1"/>
          <p:nvPr/>
        </p:nvSpPr>
        <p:spPr>
          <a:xfrm>
            <a:off x="1513037" y="2991867"/>
            <a:ext cx="1271553"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Coding Basic</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5" name="文本框 94">
            <a:extLst>
              <a:ext uri="{FF2B5EF4-FFF2-40B4-BE49-F238E27FC236}">
                <a16:creationId xmlns:a16="http://schemas.microsoft.com/office/drawing/2014/main" id="{CAAF4A01-9FC0-4CC2-9F56-7FD6AD5AB252}"/>
              </a:ext>
            </a:extLst>
          </p:cNvPr>
          <p:cNvSpPr txBox="1"/>
          <p:nvPr/>
        </p:nvSpPr>
        <p:spPr>
          <a:xfrm>
            <a:off x="1548827" y="4977061"/>
            <a:ext cx="1255828"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6" name="文本框 95">
            <a:extLst>
              <a:ext uri="{FF2B5EF4-FFF2-40B4-BE49-F238E27FC236}">
                <a16:creationId xmlns:a16="http://schemas.microsoft.com/office/drawing/2014/main" id="{CE9AF6B4-BA40-41D2-8D65-FB54602811FE}"/>
              </a:ext>
            </a:extLst>
          </p:cNvPr>
          <p:cNvSpPr txBox="1"/>
          <p:nvPr/>
        </p:nvSpPr>
        <p:spPr>
          <a:xfrm>
            <a:off x="6807763" y="5672927"/>
            <a:ext cx="1585134"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Remote Control</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7" name="文本框 96">
            <a:extLst>
              <a:ext uri="{FF2B5EF4-FFF2-40B4-BE49-F238E27FC236}">
                <a16:creationId xmlns:a16="http://schemas.microsoft.com/office/drawing/2014/main" id="{88DCECFA-E4B3-4792-96CB-5891A27C785F}"/>
              </a:ext>
            </a:extLst>
          </p:cNvPr>
          <p:cNvSpPr txBox="1"/>
          <p:nvPr/>
        </p:nvSpPr>
        <p:spPr>
          <a:xfrm>
            <a:off x="6811874" y="4213624"/>
            <a:ext cx="1447481"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Programming</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8" name="文本框 97">
            <a:extLst>
              <a:ext uri="{FF2B5EF4-FFF2-40B4-BE49-F238E27FC236}">
                <a16:creationId xmlns:a16="http://schemas.microsoft.com/office/drawing/2014/main" id="{5D82641C-2891-4D26-8527-178215C87E60}"/>
              </a:ext>
            </a:extLst>
          </p:cNvPr>
          <p:cNvSpPr txBox="1"/>
          <p:nvPr/>
        </p:nvSpPr>
        <p:spPr>
          <a:xfrm>
            <a:off x="6811874" y="2834504"/>
            <a:ext cx="1941557"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Functions</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9" name="文本框 98">
            <a:extLst>
              <a:ext uri="{FF2B5EF4-FFF2-40B4-BE49-F238E27FC236}">
                <a16:creationId xmlns:a16="http://schemas.microsoft.com/office/drawing/2014/main" id="{2CA0632A-F19C-4DB4-A5D0-1E95D29F9FFE}"/>
              </a:ext>
            </a:extLst>
          </p:cNvPr>
          <p:cNvSpPr txBox="1"/>
          <p:nvPr/>
        </p:nvSpPr>
        <p:spPr>
          <a:xfrm>
            <a:off x="6855933" y="1644058"/>
            <a:ext cx="1170880" cy="307777"/>
          </a:xfrm>
          <a:prstGeom prst="rect">
            <a:avLst/>
          </a:prstGeom>
          <a:noFill/>
        </p:spPr>
        <p:txBody>
          <a:bodyPr wrap="square" rtlCol="0">
            <a:spAutoFit/>
          </a:bodyPr>
          <a:lstStyle/>
          <a:p>
            <a:r>
              <a:rPr lang="en-US" altLang="zh-CN"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Sensors</a:t>
            </a:r>
            <a:endParaRPr lang="zh-CN" altLang="en-US" sz="1400" dirty="0">
              <a:solidFill>
                <a:schemeClr val="bg2">
                  <a:lumMod val="2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4" name="直接连接符 3">
            <a:extLst>
              <a:ext uri="{FF2B5EF4-FFF2-40B4-BE49-F238E27FC236}">
                <a16:creationId xmlns:a16="http://schemas.microsoft.com/office/drawing/2014/main" id="{668B2589-73B2-44CE-86EF-117D2D0FA6F7}"/>
              </a:ext>
            </a:extLst>
          </p:cNvPr>
          <p:cNvCxnSpPr>
            <a:cxnSpLocks/>
          </p:cNvCxnSpPr>
          <p:nvPr/>
        </p:nvCxnSpPr>
        <p:spPr>
          <a:xfrm>
            <a:off x="1668312" y="1780015"/>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a:extLst>
              <a:ext uri="{FF2B5EF4-FFF2-40B4-BE49-F238E27FC236}">
                <a16:creationId xmlns:a16="http://schemas.microsoft.com/office/drawing/2014/main" id="{8853F1DA-0B4F-46E2-A818-936AF0EC3B0C}"/>
              </a:ext>
            </a:extLst>
          </p:cNvPr>
          <p:cNvCxnSpPr>
            <a:cxnSpLocks/>
          </p:cNvCxnSpPr>
          <p:nvPr/>
        </p:nvCxnSpPr>
        <p:spPr>
          <a:xfrm>
            <a:off x="1592983" y="2983796"/>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a:extLst>
              <a:ext uri="{FF2B5EF4-FFF2-40B4-BE49-F238E27FC236}">
                <a16:creationId xmlns:a16="http://schemas.microsoft.com/office/drawing/2014/main" id="{3AD384A8-897A-41B4-BD2C-AF2E9D26E243}"/>
              </a:ext>
            </a:extLst>
          </p:cNvPr>
          <p:cNvCxnSpPr>
            <a:cxnSpLocks/>
          </p:cNvCxnSpPr>
          <p:nvPr/>
        </p:nvCxnSpPr>
        <p:spPr>
          <a:xfrm>
            <a:off x="1624438" y="4970264"/>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a:extLst>
              <a:ext uri="{FF2B5EF4-FFF2-40B4-BE49-F238E27FC236}">
                <a16:creationId xmlns:a16="http://schemas.microsoft.com/office/drawing/2014/main" id="{9B2A26BE-1F02-4443-864D-D9E11865E707}"/>
              </a:ext>
            </a:extLst>
          </p:cNvPr>
          <p:cNvCxnSpPr>
            <a:cxnSpLocks/>
          </p:cNvCxnSpPr>
          <p:nvPr/>
        </p:nvCxnSpPr>
        <p:spPr>
          <a:xfrm>
            <a:off x="6904694" y="1649742"/>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a16="http://schemas.microsoft.com/office/drawing/2014/main" id="{D07CF292-3777-4039-B331-770B05C96ACF}"/>
              </a:ext>
            </a:extLst>
          </p:cNvPr>
          <p:cNvCxnSpPr>
            <a:cxnSpLocks/>
          </p:cNvCxnSpPr>
          <p:nvPr/>
        </p:nvCxnSpPr>
        <p:spPr>
          <a:xfrm>
            <a:off x="6904694" y="2842120"/>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a:extLst>
              <a:ext uri="{FF2B5EF4-FFF2-40B4-BE49-F238E27FC236}">
                <a16:creationId xmlns:a16="http://schemas.microsoft.com/office/drawing/2014/main" id="{F19BC8E6-ED0E-4A78-B8E9-1278E5204C8C}"/>
              </a:ext>
            </a:extLst>
          </p:cNvPr>
          <p:cNvCxnSpPr>
            <a:cxnSpLocks/>
          </p:cNvCxnSpPr>
          <p:nvPr/>
        </p:nvCxnSpPr>
        <p:spPr>
          <a:xfrm>
            <a:off x="6904693" y="4213624"/>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a:extLst>
              <a:ext uri="{FF2B5EF4-FFF2-40B4-BE49-F238E27FC236}">
                <a16:creationId xmlns:a16="http://schemas.microsoft.com/office/drawing/2014/main" id="{94921EB7-B653-4AD3-9A55-9ED215B71EE7}"/>
              </a:ext>
            </a:extLst>
          </p:cNvPr>
          <p:cNvCxnSpPr>
            <a:cxnSpLocks/>
          </p:cNvCxnSpPr>
          <p:nvPr/>
        </p:nvCxnSpPr>
        <p:spPr>
          <a:xfrm>
            <a:off x="6900583" y="5672927"/>
            <a:ext cx="1066077" cy="0"/>
          </a:xfrm>
          <a:prstGeom prst="line">
            <a:avLst/>
          </a:prstGeom>
          <a:ln w="127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171831733"/>
      </p:ext>
    </p:extLst>
  </p:cSld>
  <p:clrMapOvr>
    <a:masterClrMapping/>
  </p:clrMapOvr>
  <p:transition spd="med" advTm="128449">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wipe(down)">
                                      <p:cBhvr>
                                        <p:cTn id="18" dur="500"/>
                                        <p:tgtEl>
                                          <p:spTgt spid="5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wipe(down)">
                                      <p:cBhvr>
                                        <p:cTn id="23" dur="500"/>
                                        <p:tgtEl>
                                          <p:spTgt spid="50"/>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1000"/>
                                        <p:tgtEl>
                                          <p:spTgt spid="55"/>
                                        </p:tgtEl>
                                      </p:cBhvr>
                                    </p:animEffect>
                                    <p:anim calcmode="lin" valueType="num">
                                      <p:cBhvr>
                                        <p:cTn id="29" dur="1000" fill="hold"/>
                                        <p:tgtEl>
                                          <p:spTgt spid="55"/>
                                        </p:tgtEl>
                                        <p:attrNameLst>
                                          <p:attrName>ppt_x</p:attrName>
                                        </p:attrNameLst>
                                      </p:cBhvr>
                                      <p:tavLst>
                                        <p:tav tm="0">
                                          <p:val>
                                            <p:strVal val="#ppt_x"/>
                                          </p:val>
                                        </p:tav>
                                        <p:tav tm="100000">
                                          <p:val>
                                            <p:strVal val="#ppt_x"/>
                                          </p:val>
                                        </p:tav>
                                      </p:tavLst>
                                    </p:anim>
                                    <p:anim calcmode="lin" valueType="num">
                                      <p:cBhvr>
                                        <p:cTn id="30" dur="1000" fill="hold"/>
                                        <p:tgtEl>
                                          <p:spTgt spid="5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94"/>
                                        </p:tgtEl>
                                        <p:attrNameLst>
                                          <p:attrName>style.visibility</p:attrName>
                                        </p:attrNameLst>
                                      </p:cBhvr>
                                      <p:to>
                                        <p:strVal val="visible"/>
                                      </p:to>
                                    </p:set>
                                    <p:animEffect transition="in" filter="fade">
                                      <p:cBhvr>
                                        <p:cTn id="33" dur="1000"/>
                                        <p:tgtEl>
                                          <p:spTgt spid="94"/>
                                        </p:tgtEl>
                                      </p:cBhvr>
                                    </p:animEffect>
                                    <p:anim calcmode="lin" valueType="num">
                                      <p:cBhvr>
                                        <p:cTn id="34" dur="1000" fill="hold"/>
                                        <p:tgtEl>
                                          <p:spTgt spid="94"/>
                                        </p:tgtEl>
                                        <p:attrNameLst>
                                          <p:attrName>ppt_x</p:attrName>
                                        </p:attrNameLst>
                                      </p:cBhvr>
                                      <p:tavLst>
                                        <p:tav tm="0">
                                          <p:val>
                                            <p:strVal val="#ppt_x"/>
                                          </p:val>
                                        </p:tav>
                                        <p:tav tm="100000">
                                          <p:val>
                                            <p:strVal val="#ppt_x"/>
                                          </p:val>
                                        </p:tav>
                                      </p:tavLst>
                                    </p:anim>
                                    <p:anim calcmode="lin" valueType="num">
                                      <p:cBhvr>
                                        <p:cTn id="35" dur="1000" fill="hold"/>
                                        <p:tgtEl>
                                          <p:spTgt spid="94"/>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00"/>
                                        </p:tgtEl>
                                        <p:attrNameLst>
                                          <p:attrName>style.visibility</p:attrName>
                                        </p:attrNameLst>
                                      </p:cBhvr>
                                      <p:to>
                                        <p:strVal val="visible"/>
                                      </p:to>
                                    </p:set>
                                    <p:animEffect transition="in" filter="fade">
                                      <p:cBhvr>
                                        <p:cTn id="38" dur="1000"/>
                                        <p:tgtEl>
                                          <p:spTgt spid="100"/>
                                        </p:tgtEl>
                                      </p:cBhvr>
                                    </p:animEffect>
                                    <p:anim calcmode="lin" valueType="num">
                                      <p:cBhvr>
                                        <p:cTn id="39" dur="1000" fill="hold"/>
                                        <p:tgtEl>
                                          <p:spTgt spid="100"/>
                                        </p:tgtEl>
                                        <p:attrNameLst>
                                          <p:attrName>ppt_x</p:attrName>
                                        </p:attrNameLst>
                                      </p:cBhvr>
                                      <p:tavLst>
                                        <p:tav tm="0">
                                          <p:val>
                                            <p:strVal val="#ppt_x"/>
                                          </p:val>
                                        </p:tav>
                                        <p:tav tm="100000">
                                          <p:val>
                                            <p:strVal val="#ppt_x"/>
                                          </p:val>
                                        </p:tav>
                                      </p:tavLst>
                                    </p:anim>
                                    <p:anim calcmode="lin" valueType="num">
                                      <p:cBhvr>
                                        <p:cTn id="40" dur="1000" fill="hold"/>
                                        <p:tgtEl>
                                          <p:spTgt spid="100"/>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ipe(down)">
                                      <p:cBhvr>
                                        <p:cTn id="45" dur="500"/>
                                        <p:tgtEl>
                                          <p:spTgt spid="6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ipe(down)">
                                      <p:cBhvr>
                                        <p:cTn id="50" dur="5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7"/>
                                        </p:tgtEl>
                                        <p:attrNameLst>
                                          <p:attrName>style.visibility</p:attrName>
                                        </p:attrNameLst>
                                      </p:cBhvr>
                                      <p:to>
                                        <p:strVal val="visible"/>
                                      </p:to>
                                    </p:set>
                                    <p:anim calcmode="lin" valueType="num">
                                      <p:cBhvr additive="base">
                                        <p:cTn id="55" dur="500" fill="hold"/>
                                        <p:tgtEl>
                                          <p:spTgt spid="87"/>
                                        </p:tgtEl>
                                        <p:attrNameLst>
                                          <p:attrName>ppt_x</p:attrName>
                                        </p:attrNameLst>
                                      </p:cBhvr>
                                      <p:tavLst>
                                        <p:tav tm="0">
                                          <p:val>
                                            <p:strVal val="#ppt_x"/>
                                          </p:val>
                                        </p:tav>
                                        <p:tav tm="100000">
                                          <p:val>
                                            <p:strVal val="#ppt_x"/>
                                          </p:val>
                                        </p:tav>
                                      </p:tavLst>
                                    </p:anim>
                                    <p:anim calcmode="lin" valueType="num">
                                      <p:cBhvr additive="base">
                                        <p:cTn id="56" dur="500" fill="hold"/>
                                        <p:tgtEl>
                                          <p:spTgt spid="8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 calcmode="lin" valueType="num">
                                      <p:cBhvr additive="base">
                                        <p:cTn id="59" dur="500" fill="hold"/>
                                        <p:tgtEl>
                                          <p:spTgt spid="95"/>
                                        </p:tgtEl>
                                        <p:attrNameLst>
                                          <p:attrName>ppt_x</p:attrName>
                                        </p:attrNameLst>
                                      </p:cBhvr>
                                      <p:tavLst>
                                        <p:tav tm="0">
                                          <p:val>
                                            <p:strVal val="#ppt_x"/>
                                          </p:val>
                                        </p:tav>
                                        <p:tav tm="100000">
                                          <p:val>
                                            <p:strVal val="#ppt_x"/>
                                          </p:val>
                                        </p:tav>
                                      </p:tavLst>
                                    </p:anim>
                                    <p:anim calcmode="lin" valueType="num">
                                      <p:cBhvr additive="base">
                                        <p:cTn id="60" dur="500" fill="hold"/>
                                        <p:tgtEl>
                                          <p:spTgt spid="95"/>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01"/>
                                        </p:tgtEl>
                                        <p:attrNameLst>
                                          <p:attrName>style.visibility</p:attrName>
                                        </p:attrNameLst>
                                      </p:cBhvr>
                                      <p:to>
                                        <p:strVal val="visible"/>
                                      </p:to>
                                    </p:set>
                                    <p:anim calcmode="lin" valueType="num">
                                      <p:cBhvr additive="base">
                                        <p:cTn id="63" dur="500" fill="hold"/>
                                        <p:tgtEl>
                                          <p:spTgt spid="101"/>
                                        </p:tgtEl>
                                        <p:attrNameLst>
                                          <p:attrName>ppt_x</p:attrName>
                                        </p:attrNameLst>
                                      </p:cBhvr>
                                      <p:tavLst>
                                        <p:tav tm="0">
                                          <p:val>
                                            <p:strVal val="#ppt_x"/>
                                          </p:val>
                                        </p:tav>
                                        <p:tav tm="100000">
                                          <p:val>
                                            <p:strVal val="#ppt_x"/>
                                          </p:val>
                                        </p:tav>
                                      </p:tavLst>
                                    </p:anim>
                                    <p:anim calcmode="lin" valueType="num">
                                      <p:cBhvr additive="base">
                                        <p:cTn id="64" dur="500" fill="hold"/>
                                        <p:tgtEl>
                                          <p:spTgt spid="101"/>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wipe(down)">
                                      <p:cBhvr>
                                        <p:cTn id="69" dur="500"/>
                                        <p:tgtEl>
                                          <p:spTgt spid="75"/>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animEffect transition="in" filter="wipe(down)">
                                      <p:cBhvr>
                                        <p:cTn id="74" dur="500"/>
                                        <p:tgtEl>
                                          <p:spTgt spid="36"/>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fade">
                                      <p:cBhvr>
                                        <p:cTn id="79" dur="500"/>
                                        <p:tgtEl>
                                          <p:spTgt spid="8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99"/>
                                        </p:tgtEl>
                                        <p:attrNameLst>
                                          <p:attrName>style.visibility</p:attrName>
                                        </p:attrNameLst>
                                      </p:cBhvr>
                                      <p:to>
                                        <p:strVal val="visible"/>
                                      </p:to>
                                    </p:set>
                                    <p:animEffect transition="in" filter="fade">
                                      <p:cBhvr>
                                        <p:cTn id="82" dur="500"/>
                                        <p:tgtEl>
                                          <p:spTgt spid="99"/>
                                        </p:tgtEl>
                                      </p:cBhvr>
                                    </p:animEffect>
                                  </p:childTnLst>
                                </p:cTn>
                              </p:par>
                              <p:par>
                                <p:cTn id="83" presetID="10" presetClass="entr" presetSubtype="0" fill="hold" nodeType="withEffect">
                                  <p:stCondLst>
                                    <p:cond delay="0"/>
                                  </p:stCondLst>
                                  <p:childTnLst>
                                    <p:set>
                                      <p:cBhvr>
                                        <p:cTn id="84" dur="1" fill="hold">
                                          <p:stCondLst>
                                            <p:cond delay="0"/>
                                          </p:stCondLst>
                                        </p:cTn>
                                        <p:tgtEl>
                                          <p:spTgt spid="102"/>
                                        </p:tgtEl>
                                        <p:attrNameLst>
                                          <p:attrName>style.visibility</p:attrName>
                                        </p:attrNameLst>
                                      </p:cBhvr>
                                      <p:to>
                                        <p:strVal val="visible"/>
                                      </p:to>
                                    </p:set>
                                    <p:animEffect transition="in" filter="fade">
                                      <p:cBhvr>
                                        <p:cTn id="85" dur="500"/>
                                        <p:tgtEl>
                                          <p:spTgt spid="102"/>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4" fill="hold" grpId="0" nodeType="clickEffect">
                                  <p:stCondLst>
                                    <p:cond delay="0"/>
                                  </p:stCondLst>
                                  <p:childTnLst>
                                    <p:set>
                                      <p:cBhvr>
                                        <p:cTn id="89" dur="1" fill="hold">
                                          <p:stCondLst>
                                            <p:cond delay="0"/>
                                          </p:stCondLst>
                                        </p:cTn>
                                        <p:tgtEl>
                                          <p:spTgt spid="67"/>
                                        </p:tgtEl>
                                        <p:attrNameLst>
                                          <p:attrName>style.visibility</p:attrName>
                                        </p:attrNameLst>
                                      </p:cBhvr>
                                      <p:to>
                                        <p:strVal val="visible"/>
                                      </p:to>
                                    </p:set>
                                    <p:animEffect transition="in" filter="wipe(down)">
                                      <p:cBhvr>
                                        <p:cTn id="90" dur="500"/>
                                        <p:tgtEl>
                                          <p:spTgt spid="67"/>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38"/>
                                        </p:tgtEl>
                                        <p:attrNameLst>
                                          <p:attrName>style.visibility</p:attrName>
                                        </p:attrNameLst>
                                      </p:cBhvr>
                                      <p:to>
                                        <p:strVal val="visible"/>
                                      </p:to>
                                    </p:set>
                                    <p:animEffect transition="in" filter="wipe(down)">
                                      <p:cBhvr>
                                        <p:cTn id="95" dur="500"/>
                                        <p:tgtEl>
                                          <p:spTgt spid="38"/>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89"/>
                                        </p:tgtEl>
                                        <p:attrNameLst>
                                          <p:attrName>style.visibility</p:attrName>
                                        </p:attrNameLst>
                                      </p:cBhvr>
                                      <p:to>
                                        <p:strVal val="visible"/>
                                      </p:to>
                                    </p:set>
                                    <p:animEffect transition="in" filter="fade">
                                      <p:cBhvr>
                                        <p:cTn id="100" dur="500"/>
                                        <p:tgtEl>
                                          <p:spTgt spid="89"/>
                                        </p:tgtEl>
                                      </p:cBhvr>
                                    </p:animEffect>
                                  </p:childTnLst>
                                </p:cTn>
                              </p:par>
                              <p:par>
                                <p:cTn id="101" presetID="10" presetClass="entr" presetSubtype="0" fill="hold" nodeType="withEffect">
                                  <p:stCondLst>
                                    <p:cond delay="0"/>
                                  </p:stCondLst>
                                  <p:childTnLst>
                                    <p:set>
                                      <p:cBhvr>
                                        <p:cTn id="102" dur="1" fill="hold">
                                          <p:stCondLst>
                                            <p:cond delay="0"/>
                                          </p:stCondLst>
                                        </p:cTn>
                                        <p:tgtEl>
                                          <p:spTgt spid="103"/>
                                        </p:tgtEl>
                                        <p:attrNameLst>
                                          <p:attrName>style.visibility</p:attrName>
                                        </p:attrNameLst>
                                      </p:cBhvr>
                                      <p:to>
                                        <p:strVal val="visible"/>
                                      </p:to>
                                    </p:set>
                                    <p:animEffect transition="in" filter="fade">
                                      <p:cBhvr>
                                        <p:cTn id="103" dur="500"/>
                                        <p:tgtEl>
                                          <p:spTgt spid="103"/>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98"/>
                                        </p:tgtEl>
                                        <p:attrNameLst>
                                          <p:attrName>style.visibility</p:attrName>
                                        </p:attrNameLst>
                                      </p:cBhvr>
                                      <p:to>
                                        <p:strVal val="visible"/>
                                      </p:to>
                                    </p:set>
                                    <p:animEffect transition="in" filter="fade">
                                      <p:cBhvr>
                                        <p:cTn id="106" dur="500"/>
                                        <p:tgtEl>
                                          <p:spTgt spid="98"/>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4" fill="hold" grpId="0" nodeType="clickEffect">
                                  <p:stCondLst>
                                    <p:cond delay="0"/>
                                  </p:stCondLst>
                                  <p:childTnLst>
                                    <p:set>
                                      <p:cBhvr>
                                        <p:cTn id="110" dur="1" fill="hold">
                                          <p:stCondLst>
                                            <p:cond delay="0"/>
                                          </p:stCondLst>
                                        </p:cTn>
                                        <p:tgtEl>
                                          <p:spTgt spid="78"/>
                                        </p:tgtEl>
                                        <p:attrNameLst>
                                          <p:attrName>style.visibility</p:attrName>
                                        </p:attrNameLst>
                                      </p:cBhvr>
                                      <p:to>
                                        <p:strVal val="visible"/>
                                      </p:to>
                                    </p:set>
                                    <p:animEffect transition="in" filter="wipe(down)">
                                      <p:cBhvr>
                                        <p:cTn id="111" dur="500"/>
                                        <p:tgtEl>
                                          <p:spTgt spid="78"/>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4" fill="hold" grpId="0" nodeType="clickEffect">
                                  <p:stCondLst>
                                    <p:cond delay="0"/>
                                  </p:stCondLst>
                                  <p:childTnLst>
                                    <p:set>
                                      <p:cBhvr>
                                        <p:cTn id="115" dur="1" fill="hold">
                                          <p:stCondLst>
                                            <p:cond delay="0"/>
                                          </p:stCondLst>
                                        </p:cTn>
                                        <p:tgtEl>
                                          <p:spTgt spid="42"/>
                                        </p:tgtEl>
                                        <p:attrNameLst>
                                          <p:attrName>style.visibility</p:attrName>
                                        </p:attrNameLst>
                                      </p:cBhvr>
                                      <p:to>
                                        <p:strVal val="visible"/>
                                      </p:to>
                                    </p:set>
                                    <p:animEffect transition="in" filter="wipe(down)">
                                      <p:cBhvr>
                                        <p:cTn id="116" dur="500"/>
                                        <p:tgtEl>
                                          <p:spTgt spid="42"/>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90"/>
                                        </p:tgtEl>
                                        <p:attrNameLst>
                                          <p:attrName>style.visibility</p:attrName>
                                        </p:attrNameLst>
                                      </p:cBhvr>
                                      <p:to>
                                        <p:strVal val="visible"/>
                                      </p:to>
                                    </p:set>
                                    <p:animEffect transition="in" filter="fade">
                                      <p:cBhvr>
                                        <p:cTn id="121" dur="500"/>
                                        <p:tgtEl>
                                          <p:spTgt spid="90"/>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97"/>
                                        </p:tgtEl>
                                        <p:attrNameLst>
                                          <p:attrName>style.visibility</p:attrName>
                                        </p:attrNameLst>
                                      </p:cBhvr>
                                      <p:to>
                                        <p:strVal val="visible"/>
                                      </p:to>
                                    </p:set>
                                    <p:animEffect transition="in" filter="fade">
                                      <p:cBhvr>
                                        <p:cTn id="124" dur="500"/>
                                        <p:tgtEl>
                                          <p:spTgt spid="97"/>
                                        </p:tgtEl>
                                      </p:cBhvr>
                                    </p:animEffect>
                                  </p:childTnLst>
                                </p:cTn>
                              </p:par>
                              <p:par>
                                <p:cTn id="125" presetID="10" presetClass="entr" presetSubtype="0" fill="hold" nodeType="withEffect">
                                  <p:stCondLst>
                                    <p:cond delay="0"/>
                                  </p:stCondLst>
                                  <p:childTnLst>
                                    <p:set>
                                      <p:cBhvr>
                                        <p:cTn id="126" dur="1" fill="hold">
                                          <p:stCondLst>
                                            <p:cond delay="0"/>
                                          </p:stCondLst>
                                        </p:cTn>
                                        <p:tgtEl>
                                          <p:spTgt spid="104"/>
                                        </p:tgtEl>
                                        <p:attrNameLst>
                                          <p:attrName>style.visibility</p:attrName>
                                        </p:attrNameLst>
                                      </p:cBhvr>
                                      <p:to>
                                        <p:strVal val="visible"/>
                                      </p:to>
                                    </p:set>
                                    <p:animEffect transition="in" filter="fade">
                                      <p:cBhvr>
                                        <p:cTn id="127" dur="500"/>
                                        <p:tgtEl>
                                          <p:spTgt spid="104"/>
                                        </p:tgtEl>
                                      </p:cBhvr>
                                    </p:animEffect>
                                  </p:childTnLst>
                                </p:cTn>
                              </p:par>
                            </p:childTnLst>
                          </p:cTn>
                        </p:par>
                      </p:childTnLst>
                    </p:cTn>
                  </p:par>
                  <p:par>
                    <p:cTn id="128" fill="hold">
                      <p:stCondLst>
                        <p:cond delay="indefinite"/>
                      </p:stCondLst>
                      <p:childTnLst>
                        <p:par>
                          <p:cTn id="129" fill="hold">
                            <p:stCondLst>
                              <p:cond delay="0"/>
                            </p:stCondLst>
                            <p:childTnLst>
                              <p:par>
                                <p:cTn id="130" presetID="22" presetClass="entr" presetSubtype="4" fill="hold" grpId="0" nodeType="clickEffect">
                                  <p:stCondLst>
                                    <p:cond delay="0"/>
                                  </p:stCondLst>
                                  <p:childTnLst>
                                    <p:set>
                                      <p:cBhvr>
                                        <p:cTn id="131" dur="1" fill="hold">
                                          <p:stCondLst>
                                            <p:cond delay="0"/>
                                          </p:stCondLst>
                                        </p:cTn>
                                        <p:tgtEl>
                                          <p:spTgt spid="91"/>
                                        </p:tgtEl>
                                        <p:attrNameLst>
                                          <p:attrName>style.visibility</p:attrName>
                                        </p:attrNameLst>
                                      </p:cBhvr>
                                      <p:to>
                                        <p:strVal val="visible"/>
                                      </p:to>
                                    </p:set>
                                    <p:animEffect transition="in" filter="wipe(down)">
                                      <p:cBhvr>
                                        <p:cTn id="132" dur="500"/>
                                        <p:tgtEl>
                                          <p:spTgt spid="91"/>
                                        </p:tgtEl>
                                      </p:cBhvr>
                                    </p:animEffect>
                                  </p:childTnLst>
                                </p:cTn>
                              </p:par>
                            </p:childTnLst>
                          </p:cTn>
                        </p:par>
                      </p:childTnLst>
                    </p:cTn>
                  </p:par>
                  <p:par>
                    <p:cTn id="133" fill="hold">
                      <p:stCondLst>
                        <p:cond delay="indefinite"/>
                      </p:stCondLst>
                      <p:childTnLst>
                        <p:par>
                          <p:cTn id="134" fill="hold">
                            <p:stCondLst>
                              <p:cond delay="0"/>
                            </p:stCondLst>
                            <p:childTnLst>
                              <p:par>
                                <p:cTn id="135" presetID="22" presetClass="entr" presetSubtype="4" fill="hold" grpId="0" nodeType="clickEffect">
                                  <p:stCondLst>
                                    <p:cond delay="0"/>
                                  </p:stCondLst>
                                  <p:childTnLst>
                                    <p:set>
                                      <p:cBhvr>
                                        <p:cTn id="136" dur="1" fill="hold">
                                          <p:stCondLst>
                                            <p:cond delay="0"/>
                                          </p:stCondLst>
                                        </p:cTn>
                                        <p:tgtEl>
                                          <p:spTgt spid="32"/>
                                        </p:tgtEl>
                                        <p:attrNameLst>
                                          <p:attrName>style.visibility</p:attrName>
                                        </p:attrNameLst>
                                      </p:cBhvr>
                                      <p:to>
                                        <p:strVal val="visible"/>
                                      </p:to>
                                    </p:set>
                                    <p:animEffect transition="in" filter="wipe(down)">
                                      <p:cBhvr>
                                        <p:cTn id="137" dur="500"/>
                                        <p:tgtEl>
                                          <p:spTgt spid="32"/>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69"/>
                                        </p:tgtEl>
                                        <p:attrNameLst>
                                          <p:attrName>style.visibility</p:attrName>
                                        </p:attrNameLst>
                                      </p:cBhvr>
                                      <p:to>
                                        <p:strVal val="visible"/>
                                      </p:to>
                                    </p:set>
                                    <p:animEffect transition="in" filter="fade">
                                      <p:cBhvr>
                                        <p:cTn id="142" dur="500"/>
                                        <p:tgtEl>
                                          <p:spTgt spid="69"/>
                                        </p:tgtEl>
                                      </p:cBhvr>
                                    </p:animEffect>
                                  </p:childTnLst>
                                </p:cTn>
                              </p:par>
                              <p:par>
                                <p:cTn id="143" presetID="10" presetClass="entr" presetSubtype="0" fill="hold" nodeType="withEffect">
                                  <p:stCondLst>
                                    <p:cond delay="0"/>
                                  </p:stCondLst>
                                  <p:childTnLst>
                                    <p:set>
                                      <p:cBhvr>
                                        <p:cTn id="144" dur="1" fill="hold">
                                          <p:stCondLst>
                                            <p:cond delay="0"/>
                                          </p:stCondLst>
                                        </p:cTn>
                                        <p:tgtEl>
                                          <p:spTgt spid="105"/>
                                        </p:tgtEl>
                                        <p:attrNameLst>
                                          <p:attrName>style.visibility</p:attrName>
                                        </p:attrNameLst>
                                      </p:cBhvr>
                                      <p:to>
                                        <p:strVal val="visible"/>
                                      </p:to>
                                    </p:set>
                                    <p:animEffect transition="in" filter="fade">
                                      <p:cBhvr>
                                        <p:cTn id="145" dur="500"/>
                                        <p:tgtEl>
                                          <p:spTgt spid="105"/>
                                        </p:tgtEl>
                                      </p:cBhvr>
                                    </p:animEffect>
                                  </p:childTnLst>
                                </p:cTn>
                              </p:par>
                              <p:par>
                                <p:cTn id="146" presetID="10" presetClass="entr" presetSubtype="0" fill="hold" grpId="0" nodeType="withEffect">
                                  <p:stCondLst>
                                    <p:cond delay="0"/>
                                  </p:stCondLst>
                                  <p:childTnLst>
                                    <p:set>
                                      <p:cBhvr>
                                        <p:cTn id="147" dur="1" fill="hold">
                                          <p:stCondLst>
                                            <p:cond delay="0"/>
                                          </p:stCondLst>
                                        </p:cTn>
                                        <p:tgtEl>
                                          <p:spTgt spid="96"/>
                                        </p:tgtEl>
                                        <p:attrNameLst>
                                          <p:attrName>style.visibility</p:attrName>
                                        </p:attrNameLst>
                                      </p:cBhvr>
                                      <p:to>
                                        <p:strVal val="visible"/>
                                      </p:to>
                                    </p:set>
                                    <p:animEffect transition="in" filter="fade">
                                      <p:cBhvr>
                                        <p:cTn id="148" dur="500"/>
                                        <p:tgtEl>
                                          <p:spTgt spid="96"/>
                                        </p:tgtEl>
                                      </p:cBhvr>
                                    </p:animEffect>
                                  </p:childTnLst>
                                </p:cTn>
                              </p:par>
                            </p:childTnLst>
                          </p:cTn>
                        </p:par>
                      </p:childTnLst>
                    </p:cTn>
                  </p:par>
                  <p:par>
                    <p:cTn id="149" fill="hold">
                      <p:stCondLst>
                        <p:cond delay="indefinite"/>
                      </p:stCondLst>
                      <p:childTnLst>
                        <p:par>
                          <p:cTn id="150" fill="hold">
                            <p:stCondLst>
                              <p:cond delay="0"/>
                            </p:stCondLst>
                            <p:childTnLst>
                              <p:par>
                                <p:cTn id="151" presetID="22" presetClass="entr" presetSubtype="4" fill="hold" grpId="0" nodeType="clickEffect">
                                  <p:stCondLst>
                                    <p:cond delay="0"/>
                                  </p:stCondLst>
                                  <p:childTnLst>
                                    <p:set>
                                      <p:cBhvr>
                                        <p:cTn id="152" dur="1" fill="hold">
                                          <p:stCondLst>
                                            <p:cond delay="0"/>
                                          </p:stCondLst>
                                        </p:cTn>
                                        <p:tgtEl>
                                          <p:spTgt spid="92"/>
                                        </p:tgtEl>
                                        <p:attrNameLst>
                                          <p:attrName>style.visibility</p:attrName>
                                        </p:attrNameLst>
                                      </p:cBhvr>
                                      <p:to>
                                        <p:strVal val="visible"/>
                                      </p:to>
                                    </p:set>
                                    <p:animEffect transition="in" filter="wipe(down)">
                                      <p:cBhvr>
                                        <p:cTn id="153" dur="500"/>
                                        <p:tgtEl>
                                          <p:spTgt spid="92"/>
                                        </p:tgtEl>
                                      </p:cBhvr>
                                    </p:animEffect>
                                  </p:childTnLst>
                                </p:cTn>
                              </p:par>
                            </p:childTnLst>
                          </p:cTn>
                        </p:par>
                      </p:childTnLst>
                    </p:cTn>
                  </p:par>
                  <p:par>
                    <p:cTn id="154" fill="hold">
                      <p:stCondLst>
                        <p:cond delay="indefinite"/>
                      </p:stCondLst>
                      <p:childTnLst>
                        <p:par>
                          <p:cTn id="155" fill="hold">
                            <p:stCondLst>
                              <p:cond delay="0"/>
                            </p:stCondLst>
                            <p:childTnLst>
                              <p:par>
                                <p:cTn id="156" presetID="22" presetClass="entr" presetSubtype="4" fill="hold" grpId="0" nodeType="clickEffect">
                                  <p:stCondLst>
                                    <p:cond delay="0"/>
                                  </p:stCondLst>
                                  <p:childTnLst>
                                    <p:set>
                                      <p:cBhvr>
                                        <p:cTn id="157" dur="1" fill="hold">
                                          <p:stCondLst>
                                            <p:cond delay="0"/>
                                          </p:stCondLst>
                                        </p:cTn>
                                        <p:tgtEl>
                                          <p:spTgt spid="72"/>
                                        </p:tgtEl>
                                        <p:attrNameLst>
                                          <p:attrName>style.visibility</p:attrName>
                                        </p:attrNameLst>
                                      </p:cBhvr>
                                      <p:to>
                                        <p:strVal val="visible"/>
                                      </p:to>
                                    </p:set>
                                    <p:animEffect transition="in" filter="wipe(down)">
                                      <p:cBhvr>
                                        <p:cTn id="158"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7" grpId="0" animBg="1"/>
      <p:bldP spid="42" grpId="0"/>
      <p:bldP spid="50" grpId="0"/>
      <p:bldP spid="29" grpId="0"/>
      <p:bldP spid="86" grpId="0"/>
      <p:bldP spid="87" grpId="0"/>
      <p:bldP spid="89" grpId="0"/>
      <p:bldP spid="90" grpId="0"/>
      <p:bldP spid="69" grpId="0"/>
      <p:bldP spid="72" grpId="0"/>
      <p:bldP spid="55" grpId="0"/>
      <p:bldP spid="57" grpId="0" animBg="1"/>
      <p:bldP spid="66" grpId="0" animBg="1"/>
      <p:bldP spid="75" grpId="0" animBg="1"/>
      <p:bldP spid="78" grpId="0" animBg="1"/>
      <p:bldP spid="91" grpId="0" animBg="1"/>
      <p:bldP spid="92" grpId="0" animBg="1"/>
      <p:bldP spid="2" grpId="0"/>
      <p:bldP spid="94" grpId="0"/>
      <p:bldP spid="95" grpId="0"/>
      <p:bldP spid="96" grpId="0"/>
      <p:bldP spid="97" grpId="0"/>
      <p:bldP spid="98" grpId="0"/>
      <p:bldP spid="9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6</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2" name="文本框 71">
            <a:extLst>
              <a:ext uri="{FF2B5EF4-FFF2-40B4-BE49-F238E27FC236}">
                <a16:creationId xmlns:a16="http://schemas.microsoft.com/office/drawing/2014/main" id="{614569CE-93CD-45CF-9FC7-A5ED8A64429E}"/>
              </a:ext>
            </a:extLst>
          </p:cNvPr>
          <p:cNvSpPr txBox="1"/>
          <p:nvPr/>
        </p:nvSpPr>
        <p:spPr>
          <a:xfrm>
            <a:off x="665970" y="270403"/>
            <a:ext cx="5642942"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第一章 系统入门 </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807170" y="1526126"/>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533699" y="1426464"/>
            <a:ext cx="2850959" cy="529287"/>
          </a:xfrm>
          <a:prstGeom prst="rect">
            <a:avLst/>
          </a:prstGeom>
          <a:solidFill>
            <a:srgbClr val="D2EDF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76" name="六边形 75">
            <a:extLst>
              <a:ext uri="{FF2B5EF4-FFF2-40B4-BE49-F238E27FC236}">
                <a16:creationId xmlns:a16="http://schemas.microsoft.com/office/drawing/2014/main" id="{19B673A6-08FA-44DC-8487-F47C5F97C913}"/>
              </a:ext>
            </a:extLst>
          </p:cNvPr>
          <p:cNvSpPr/>
          <p:nvPr/>
        </p:nvSpPr>
        <p:spPr>
          <a:xfrm>
            <a:off x="1087522" y="1426464"/>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807169" y="1556646"/>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控制系统介绍</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3630250" y="1782896"/>
            <a:ext cx="7061668" cy="584775"/>
          </a:xfrm>
          <a:prstGeom prst="rect">
            <a:avLst/>
          </a:prstGeom>
          <a:noFill/>
        </p:spPr>
        <p:txBody>
          <a:bodyPr wrap="square">
            <a:spAutoFit/>
          </a:bodyPr>
          <a:lstStyle/>
          <a:p>
            <a:pPr algn="ct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V5</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套件类型、主控器结构及面板操作、系统设置、设备信息查看等</a:t>
            </a:r>
          </a:p>
          <a:p>
            <a:pPr algn="ct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807170" y="2476583"/>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highlight>
                <a:srgbClr val="000080"/>
              </a:highlight>
            </a:endParaRPr>
          </a:p>
        </p:txBody>
      </p:sp>
      <p:sp>
        <p:nvSpPr>
          <p:cNvPr id="80" name="矩形 79">
            <a:extLst>
              <a:ext uri="{FF2B5EF4-FFF2-40B4-BE49-F238E27FC236}">
                <a16:creationId xmlns:a16="http://schemas.microsoft.com/office/drawing/2014/main" id="{1942CBDD-D9F7-4596-860D-D83B92AC603A}"/>
              </a:ext>
            </a:extLst>
          </p:cNvPr>
          <p:cNvSpPr/>
          <p:nvPr/>
        </p:nvSpPr>
        <p:spPr>
          <a:xfrm>
            <a:off x="1533699" y="2376921"/>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1087522" y="2376921"/>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807169" y="2507103"/>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电子件介绍</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4013012" y="2720343"/>
            <a:ext cx="7061668" cy="584775"/>
          </a:xfrm>
          <a:prstGeom prst="rect">
            <a:avLst/>
          </a:prstGeom>
          <a:noFill/>
        </p:spPr>
        <p:txBody>
          <a:bodyPr wrap="square">
            <a:spAutoFit/>
          </a:bodyPr>
          <a:lstStyle/>
          <a:p>
            <a:pPr algn="ct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遥控器结构、无线连接、电机结构及种类，电机灯光显示含义，面板控制电机</a:t>
            </a:r>
          </a:p>
          <a:p>
            <a:pPr algn="ct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4" name="矩形 83">
            <a:extLst>
              <a:ext uri="{FF2B5EF4-FFF2-40B4-BE49-F238E27FC236}">
                <a16:creationId xmlns:a16="http://schemas.microsoft.com/office/drawing/2014/main" id="{96280A9C-1FA8-4FAD-9755-CFCEF808594A}"/>
              </a:ext>
            </a:extLst>
          </p:cNvPr>
          <p:cNvSpPr/>
          <p:nvPr/>
        </p:nvSpPr>
        <p:spPr>
          <a:xfrm>
            <a:off x="1807170" y="3495521"/>
            <a:ext cx="9334993" cy="529287"/>
          </a:xfrm>
          <a:prstGeom prst="rect">
            <a:avLst/>
          </a:prstGeom>
          <a:solidFill>
            <a:srgbClr val="D2EDF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533699" y="3395859"/>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1087522" y="3395859"/>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807169" y="3526041"/>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系统电源</a:t>
            </a:r>
          </a:p>
        </p:txBody>
      </p:sp>
      <p:sp>
        <p:nvSpPr>
          <p:cNvPr id="88" name="文本框 87">
            <a:extLst>
              <a:ext uri="{FF2B5EF4-FFF2-40B4-BE49-F238E27FC236}">
                <a16:creationId xmlns:a16="http://schemas.microsoft.com/office/drawing/2014/main" id="{EDC74F4E-619D-474E-96F9-9FA5A36E0064}"/>
              </a:ext>
            </a:extLst>
          </p:cNvPr>
          <p:cNvSpPr txBox="1"/>
          <p:nvPr/>
        </p:nvSpPr>
        <p:spPr>
          <a:xfrm>
            <a:off x="3798611" y="3672696"/>
            <a:ext cx="7061668" cy="649409"/>
          </a:xfrm>
          <a:prstGeom prst="rect">
            <a:avLst/>
          </a:prstGeom>
          <a:noFill/>
        </p:spPr>
        <p:txBody>
          <a:bodyPr wrap="square">
            <a:spAutoFit/>
          </a:bodyPr>
          <a:lstStyle/>
          <a:p>
            <a:pPr algn="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电池结构、电池功率、电池充电、指示灯显示状态、与主控器的连接、故障排除</a:t>
            </a:r>
          </a:p>
          <a:p>
            <a:pPr algn="ct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9" name="矩形 88">
            <a:extLst>
              <a:ext uri="{FF2B5EF4-FFF2-40B4-BE49-F238E27FC236}">
                <a16:creationId xmlns:a16="http://schemas.microsoft.com/office/drawing/2014/main" id="{40257C61-84FC-44B0-B044-551934E0D3BF}"/>
              </a:ext>
            </a:extLst>
          </p:cNvPr>
          <p:cNvSpPr/>
          <p:nvPr/>
        </p:nvSpPr>
        <p:spPr>
          <a:xfrm>
            <a:off x="1807170" y="4487601"/>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a:extLst>
              <a:ext uri="{FF2B5EF4-FFF2-40B4-BE49-F238E27FC236}">
                <a16:creationId xmlns:a16="http://schemas.microsoft.com/office/drawing/2014/main" id="{7F47B5A7-D221-44BE-B3A2-C686A120D0AD}"/>
              </a:ext>
            </a:extLst>
          </p:cNvPr>
          <p:cNvSpPr/>
          <p:nvPr/>
        </p:nvSpPr>
        <p:spPr>
          <a:xfrm>
            <a:off x="1533699" y="4387939"/>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六边形 90">
            <a:extLst>
              <a:ext uri="{FF2B5EF4-FFF2-40B4-BE49-F238E27FC236}">
                <a16:creationId xmlns:a16="http://schemas.microsoft.com/office/drawing/2014/main" id="{38DB39CE-7B2B-4197-8D4D-29A67F2E58C8}"/>
              </a:ext>
            </a:extLst>
          </p:cNvPr>
          <p:cNvSpPr/>
          <p:nvPr/>
        </p:nvSpPr>
        <p:spPr>
          <a:xfrm>
            <a:off x="1087522" y="4387939"/>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92" name="文本框 91">
            <a:extLst>
              <a:ext uri="{FF2B5EF4-FFF2-40B4-BE49-F238E27FC236}">
                <a16:creationId xmlns:a16="http://schemas.microsoft.com/office/drawing/2014/main" id="{A9ED6D31-FA76-4960-A8AB-28E27CBEF2AC}"/>
              </a:ext>
            </a:extLst>
          </p:cNvPr>
          <p:cNvSpPr txBox="1"/>
          <p:nvPr/>
        </p:nvSpPr>
        <p:spPr>
          <a:xfrm>
            <a:off x="1807169" y="4518121"/>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编程工具安装</a:t>
            </a:r>
          </a:p>
        </p:txBody>
      </p:sp>
      <p:sp>
        <p:nvSpPr>
          <p:cNvPr id="93" name="文本框 92">
            <a:extLst>
              <a:ext uri="{FF2B5EF4-FFF2-40B4-BE49-F238E27FC236}">
                <a16:creationId xmlns:a16="http://schemas.microsoft.com/office/drawing/2014/main" id="{D8C24D8F-6762-4852-A2C4-816D0F026C05}"/>
              </a:ext>
            </a:extLst>
          </p:cNvPr>
          <p:cNvSpPr txBox="1"/>
          <p:nvPr/>
        </p:nvSpPr>
        <p:spPr>
          <a:xfrm>
            <a:off x="4503994" y="4687674"/>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软件下载途径、安装方式</a:t>
            </a:r>
          </a:p>
        </p:txBody>
      </p:sp>
      <p:sp>
        <p:nvSpPr>
          <p:cNvPr id="94" name="矩形 93">
            <a:extLst>
              <a:ext uri="{FF2B5EF4-FFF2-40B4-BE49-F238E27FC236}">
                <a16:creationId xmlns:a16="http://schemas.microsoft.com/office/drawing/2014/main" id="{811DA297-1745-4BE5-83CB-554A0430BC2C}"/>
              </a:ext>
            </a:extLst>
          </p:cNvPr>
          <p:cNvSpPr/>
          <p:nvPr/>
        </p:nvSpPr>
        <p:spPr>
          <a:xfrm>
            <a:off x="1807170" y="5420452"/>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a:extLst>
              <a:ext uri="{FF2B5EF4-FFF2-40B4-BE49-F238E27FC236}">
                <a16:creationId xmlns:a16="http://schemas.microsoft.com/office/drawing/2014/main" id="{A493F324-D8A3-4393-8A0F-5128FDECAC8F}"/>
              </a:ext>
            </a:extLst>
          </p:cNvPr>
          <p:cNvSpPr/>
          <p:nvPr/>
        </p:nvSpPr>
        <p:spPr>
          <a:xfrm>
            <a:off x="1533699" y="5320790"/>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六边形 95">
            <a:extLst>
              <a:ext uri="{FF2B5EF4-FFF2-40B4-BE49-F238E27FC236}">
                <a16:creationId xmlns:a16="http://schemas.microsoft.com/office/drawing/2014/main" id="{EB26E5A4-3667-482F-B74D-073E63A0378F}"/>
              </a:ext>
            </a:extLst>
          </p:cNvPr>
          <p:cNvSpPr/>
          <p:nvPr/>
        </p:nvSpPr>
        <p:spPr>
          <a:xfrm>
            <a:off x="1087522" y="5320790"/>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97" name="文本框 96">
            <a:extLst>
              <a:ext uri="{FF2B5EF4-FFF2-40B4-BE49-F238E27FC236}">
                <a16:creationId xmlns:a16="http://schemas.microsoft.com/office/drawing/2014/main" id="{CF68FA18-A241-4F57-BA92-FC5602971335}"/>
              </a:ext>
            </a:extLst>
          </p:cNvPr>
          <p:cNvSpPr txBox="1"/>
          <p:nvPr/>
        </p:nvSpPr>
        <p:spPr>
          <a:xfrm>
            <a:off x="1807169" y="545097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系统固件更新</a:t>
            </a:r>
          </a:p>
        </p:txBody>
      </p:sp>
      <p:sp>
        <p:nvSpPr>
          <p:cNvPr id="98" name="文本框 97">
            <a:extLst>
              <a:ext uri="{FF2B5EF4-FFF2-40B4-BE49-F238E27FC236}">
                <a16:creationId xmlns:a16="http://schemas.microsoft.com/office/drawing/2014/main" id="{6EC235C7-2F07-4C24-A3FD-094FEA24E1DC}"/>
              </a:ext>
            </a:extLst>
          </p:cNvPr>
          <p:cNvSpPr txBox="1"/>
          <p:nvPr/>
        </p:nvSpPr>
        <p:spPr>
          <a:xfrm>
            <a:off x="1889097" y="5604232"/>
            <a:ext cx="7061668" cy="649409"/>
          </a:xfrm>
          <a:prstGeom prst="rect">
            <a:avLst/>
          </a:prstGeom>
          <a:noFill/>
        </p:spPr>
        <p:txBody>
          <a:bodyPr wrap="square">
            <a:spAutoFit/>
          </a:bodyPr>
          <a:lstStyle/>
          <a:p>
            <a:pPr algn="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固件含义、下载方式、固件版本查看及更新、故障排除</a:t>
            </a:r>
          </a:p>
          <a:p>
            <a:pPr algn="ct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1266709562"/>
      </p:ext>
    </p:extLst>
  </p:cSld>
  <p:clrMapOvr>
    <a:masterClrMapping/>
  </p:clrMapOvr>
  <p:transition spd="med" advTm="246604">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wipe(down)">
                                      <p:cBhvr>
                                        <p:cTn id="27" dur="500"/>
                                        <p:tgtEl>
                                          <p:spTgt spid="7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down)">
                                      <p:cBhvr>
                                        <p:cTn id="30" dur="500"/>
                                        <p:tgtEl>
                                          <p:spTgt spid="8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down)">
                                      <p:cBhvr>
                                        <p:cTn id="33" dur="500"/>
                                        <p:tgtEl>
                                          <p:spTgt spid="8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down)">
                                      <p:cBhvr>
                                        <p:cTn id="36" dur="500"/>
                                        <p:tgtEl>
                                          <p:spTgt spid="82"/>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wipe(down)">
                                      <p:cBhvr>
                                        <p:cTn id="39" dur="500"/>
                                        <p:tgtEl>
                                          <p:spTgt spid="8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wipe(down)">
                                      <p:cBhvr>
                                        <p:cTn id="47" dur="500"/>
                                        <p:tgtEl>
                                          <p:spTgt spid="8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6"/>
                                        </p:tgtEl>
                                        <p:attrNameLst>
                                          <p:attrName>style.visibility</p:attrName>
                                        </p:attrNameLst>
                                      </p:cBhvr>
                                      <p:to>
                                        <p:strVal val="visible"/>
                                      </p:to>
                                    </p:set>
                                    <p:animEffect transition="in" filter="wipe(down)">
                                      <p:cBhvr>
                                        <p:cTn id="50" dur="500"/>
                                        <p:tgtEl>
                                          <p:spTgt spid="8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wipe(down)">
                                      <p:cBhvr>
                                        <p:cTn id="53" dur="500"/>
                                        <p:tgtEl>
                                          <p:spTgt spid="8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wipe(down)">
                                      <p:cBhvr>
                                        <p:cTn id="56" dur="500"/>
                                        <p:tgtEl>
                                          <p:spTgt spid="88"/>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89"/>
                                        </p:tgtEl>
                                        <p:attrNameLst>
                                          <p:attrName>style.visibility</p:attrName>
                                        </p:attrNameLst>
                                      </p:cBhvr>
                                      <p:to>
                                        <p:strVal val="visible"/>
                                      </p:to>
                                    </p:set>
                                    <p:animEffect transition="in" filter="wipe(down)">
                                      <p:cBhvr>
                                        <p:cTn id="61" dur="500"/>
                                        <p:tgtEl>
                                          <p:spTgt spid="89"/>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91"/>
                                        </p:tgtEl>
                                        <p:attrNameLst>
                                          <p:attrName>style.visibility</p:attrName>
                                        </p:attrNameLst>
                                      </p:cBhvr>
                                      <p:to>
                                        <p:strVal val="visible"/>
                                      </p:to>
                                    </p:set>
                                    <p:animEffect transition="in" filter="wipe(down)">
                                      <p:cBhvr>
                                        <p:cTn id="67" dur="500"/>
                                        <p:tgtEl>
                                          <p:spTgt spid="91"/>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wipe(down)">
                                      <p:cBhvr>
                                        <p:cTn id="70" dur="500"/>
                                        <p:tgtEl>
                                          <p:spTgt spid="92"/>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wipe(down)">
                                      <p:cBhvr>
                                        <p:cTn id="73" dur="500"/>
                                        <p:tgtEl>
                                          <p:spTgt spid="93"/>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94"/>
                                        </p:tgtEl>
                                        <p:attrNameLst>
                                          <p:attrName>style.visibility</p:attrName>
                                        </p:attrNameLst>
                                      </p:cBhvr>
                                      <p:to>
                                        <p:strVal val="visible"/>
                                      </p:to>
                                    </p:set>
                                    <p:animEffect transition="in" filter="wipe(down)">
                                      <p:cBhvr>
                                        <p:cTn id="78" dur="500"/>
                                        <p:tgtEl>
                                          <p:spTgt spid="94"/>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95"/>
                                        </p:tgtEl>
                                        <p:attrNameLst>
                                          <p:attrName>style.visibility</p:attrName>
                                        </p:attrNameLst>
                                      </p:cBhvr>
                                      <p:to>
                                        <p:strVal val="visible"/>
                                      </p:to>
                                    </p:set>
                                    <p:animEffect transition="in" filter="wipe(down)">
                                      <p:cBhvr>
                                        <p:cTn id="81" dur="500"/>
                                        <p:tgtEl>
                                          <p:spTgt spid="95"/>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96"/>
                                        </p:tgtEl>
                                        <p:attrNameLst>
                                          <p:attrName>style.visibility</p:attrName>
                                        </p:attrNameLst>
                                      </p:cBhvr>
                                      <p:to>
                                        <p:strVal val="visible"/>
                                      </p:to>
                                    </p:set>
                                    <p:animEffect transition="in" filter="wipe(down)">
                                      <p:cBhvr>
                                        <p:cTn id="84" dur="500"/>
                                        <p:tgtEl>
                                          <p:spTgt spid="96"/>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97"/>
                                        </p:tgtEl>
                                        <p:attrNameLst>
                                          <p:attrName>style.visibility</p:attrName>
                                        </p:attrNameLst>
                                      </p:cBhvr>
                                      <p:to>
                                        <p:strVal val="visible"/>
                                      </p:to>
                                    </p:set>
                                    <p:animEffect transition="in" filter="wipe(down)">
                                      <p:cBhvr>
                                        <p:cTn id="87" dur="500"/>
                                        <p:tgtEl>
                                          <p:spTgt spid="97"/>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98"/>
                                        </p:tgtEl>
                                        <p:attrNameLst>
                                          <p:attrName>style.visibility</p:attrName>
                                        </p:attrNameLst>
                                      </p:cBhvr>
                                      <p:to>
                                        <p:strVal val="visible"/>
                                      </p:to>
                                    </p:set>
                                    <p:animEffect transition="in" filter="wipe(down)">
                                      <p:cBhvr>
                                        <p:cTn id="90"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3" grpId="0"/>
      <p:bldP spid="84" grpId="0" animBg="1"/>
      <p:bldP spid="85" grpId="0" animBg="1"/>
      <p:bldP spid="86" grpId="0" animBg="1"/>
      <p:bldP spid="87" grpId="0"/>
      <p:bldP spid="88" grpId="0"/>
      <p:bldP spid="89" grpId="0" animBg="1"/>
      <p:bldP spid="90" grpId="0" animBg="1"/>
      <p:bldP spid="91" grpId="0" animBg="1"/>
      <p:bldP spid="92" grpId="0"/>
      <p:bldP spid="93" grpId="0"/>
      <p:bldP spid="94" grpId="0" animBg="1"/>
      <p:bldP spid="95" grpId="0" animBg="1"/>
      <p:bldP spid="96" grpId="0" animBg="1"/>
      <p:bldP spid="97" grpId="0"/>
      <p:bldP spid="9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7</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739877" y="1988081"/>
            <a:ext cx="9474388"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矩形 74">
            <a:extLst>
              <a:ext uri="{FF2B5EF4-FFF2-40B4-BE49-F238E27FC236}">
                <a16:creationId xmlns:a16="http://schemas.microsoft.com/office/drawing/2014/main" id="{E7A6EB4F-34DF-452A-9323-B5AB8AA79400}"/>
              </a:ext>
            </a:extLst>
          </p:cNvPr>
          <p:cNvSpPr/>
          <p:nvPr/>
        </p:nvSpPr>
        <p:spPr>
          <a:xfrm>
            <a:off x="1466406" y="1888419"/>
            <a:ext cx="2850959"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1020229" y="1888419"/>
            <a:ext cx="616824" cy="537573"/>
          </a:xfrm>
          <a:prstGeom prst="hexagon">
            <a:avLst/>
          </a:prstGeom>
          <a:solidFill>
            <a:srgbClr val="9FCB5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739876" y="2018601"/>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343803" y="2205163"/>
            <a:ext cx="7061668" cy="584775"/>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程序创建</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样例程序</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辅助视频</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字体及注释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命名</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槽口</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设备管理器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程序格式</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下载</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运行</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734622" y="3691087"/>
            <a:ext cx="9431894"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461151" y="3591425"/>
            <a:ext cx="2850959"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1014974" y="3591425"/>
            <a:ext cx="616824" cy="537573"/>
          </a:xfrm>
          <a:prstGeom prst="hexagon">
            <a:avLst/>
          </a:prstGeom>
          <a:solidFill>
            <a:srgbClr val="9FCB5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734621" y="3721607"/>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编程绘制图形</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4343803" y="3856068"/>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程序运行规则</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/int main(){}</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结构及功能</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/V5LCD</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屏坐标显示</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绘制四边形</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圆</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线条</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4" name="矩形 83">
            <a:extLst>
              <a:ext uri="{FF2B5EF4-FFF2-40B4-BE49-F238E27FC236}">
                <a16:creationId xmlns:a16="http://schemas.microsoft.com/office/drawing/2014/main" id="{96280A9C-1FA8-4FAD-9755-CFCEF808594A}"/>
              </a:ext>
            </a:extLst>
          </p:cNvPr>
          <p:cNvSpPr/>
          <p:nvPr/>
        </p:nvSpPr>
        <p:spPr>
          <a:xfrm>
            <a:off x="1739877" y="4597723"/>
            <a:ext cx="9431894"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466406" y="4498061"/>
            <a:ext cx="2850959"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1020229" y="4498061"/>
            <a:ext cx="616824" cy="537573"/>
          </a:xfrm>
          <a:prstGeom prst="hexagon">
            <a:avLst/>
          </a:prstGeom>
          <a:solidFill>
            <a:srgbClr val="9FCB5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739876" y="4628243"/>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填充及轮廓设置</a:t>
            </a:r>
          </a:p>
        </p:txBody>
      </p:sp>
      <p:sp>
        <p:nvSpPr>
          <p:cNvPr id="88" name="文本框 87">
            <a:extLst>
              <a:ext uri="{FF2B5EF4-FFF2-40B4-BE49-F238E27FC236}">
                <a16:creationId xmlns:a16="http://schemas.microsoft.com/office/drawing/2014/main" id="{EDC74F4E-619D-474E-96F9-9FA5A36E0064}"/>
              </a:ext>
            </a:extLst>
          </p:cNvPr>
          <p:cNvSpPr txBox="1"/>
          <p:nvPr/>
        </p:nvSpPr>
        <p:spPr>
          <a:xfrm>
            <a:off x="4343803" y="4765203"/>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图形填充设置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图形轮廓设置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图形线条宽度设置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挑战：树屋</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0" name="文本框 29">
            <a:extLst>
              <a:ext uri="{FF2B5EF4-FFF2-40B4-BE49-F238E27FC236}">
                <a16:creationId xmlns:a16="http://schemas.microsoft.com/office/drawing/2014/main" id="{9110BFCB-6425-4A9C-A455-A5ABCBCF9FF4}"/>
              </a:ext>
            </a:extLst>
          </p:cNvPr>
          <p:cNvSpPr txBox="1"/>
          <p:nvPr/>
        </p:nvSpPr>
        <p:spPr>
          <a:xfrm>
            <a:off x="665969" y="270403"/>
            <a:ext cx="5904163"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第二章 基础编程</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Coding Basic</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20" name="矩形 19">
            <a:extLst>
              <a:ext uri="{FF2B5EF4-FFF2-40B4-BE49-F238E27FC236}">
                <a16:creationId xmlns:a16="http://schemas.microsoft.com/office/drawing/2014/main" id="{4EC65B16-5594-9789-94DF-F71AB107807F}"/>
              </a:ext>
            </a:extLst>
          </p:cNvPr>
          <p:cNvSpPr/>
          <p:nvPr/>
        </p:nvSpPr>
        <p:spPr>
          <a:xfrm>
            <a:off x="1739877" y="2835030"/>
            <a:ext cx="9474388"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7DAF03FE-D299-6CBB-0902-5EEAB062D783}"/>
              </a:ext>
            </a:extLst>
          </p:cNvPr>
          <p:cNvSpPr/>
          <p:nvPr/>
        </p:nvSpPr>
        <p:spPr>
          <a:xfrm>
            <a:off x="1466406" y="2735368"/>
            <a:ext cx="2850959"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六边形 21">
            <a:extLst>
              <a:ext uri="{FF2B5EF4-FFF2-40B4-BE49-F238E27FC236}">
                <a16:creationId xmlns:a16="http://schemas.microsoft.com/office/drawing/2014/main" id="{7DE9C487-D489-3B27-6D0D-CBC90671683E}"/>
              </a:ext>
            </a:extLst>
          </p:cNvPr>
          <p:cNvSpPr/>
          <p:nvPr/>
        </p:nvSpPr>
        <p:spPr>
          <a:xfrm>
            <a:off x="1020229" y="2735368"/>
            <a:ext cx="616824" cy="537573"/>
          </a:xfrm>
          <a:prstGeom prst="hexagon">
            <a:avLst/>
          </a:prstGeom>
          <a:solidFill>
            <a:srgbClr val="9FCB5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3" name="文本框 22">
            <a:extLst>
              <a:ext uri="{FF2B5EF4-FFF2-40B4-BE49-F238E27FC236}">
                <a16:creationId xmlns:a16="http://schemas.microsoft.com/office/drawing/2014/main" id="{986BE7C1-DB9E-A28A-C3D9-34A0E9A01C58}"/>
              </a:ext>
            </a:extLst>
          </p:cNvPr>
          <p:cNvSpPr txBox="1"/>
          <p:nvPr/>
        </p:nvSpPr>
        <p:spPr>
          <a:xfrm>
            <a:off x="1739876" y="2865550"/>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程序下载及运行</a:t>
            </a:r>
          </a:p>
        </p:txBody>
      </p:sp>
      <p:sp>
        <p:nvSpPr>
          <p:cNvPr id="24" name="文本框 23">
            <a:extLst>
              <a:ext uri="{FF2B5EF4-FFF2-40B4-BE49-F238E27FC236}">
                <a16:creationId xmlns:a16="http://schemas.microsoft.com/office/drawing/2014/main" id="{4AFAA207-1211-9B89-A325-3E4376BB6272}"/>
              </a:ext>
            </a:extLst>
          </p:cNvPr>
          <p:cNvSpPr txBox="1"/>
          <p:nvPr/>
        </p:nvSpPr>
        <p:spPr>
          <a:xfrm>
            <a:off x="4343803" y="3052112"/>
            <a:ext cx="7061668" cy="584775"/>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程序创建</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程序命名及槽口应用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程序下载运行及停止</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头文件及程序注释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帮助工具使用</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3402333470"/>
      </p:ext>
    </p:extLst>
  </p:cSld>
  <p:clrMapOvr>
    <a:masterClrMapping/>
  </p:clrMapOvr>
  <p:transition spd="med" advTm="133409">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wipe(down)">
                                      <p:cBhvr>
                                        <p:cTn id="27" dur="500"/>
                                        <p:tgtEl>
                                          <p:spTgt spid="7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down)">
                                      <p:cBhvr>
                                        <p:cTn id="30" dur="500"/>
                                        <p:tgtEl>
                                          <p:spTgt spid="8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down)">
                                      <p:cBhvr>
                                        <p:cTn id="33" dur="500"/>
                                        <p:tgtEl>
                                          <p:spTgt spid="8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down)">
                                      <p:cBhvr>
                                        <p:cTn id="36" dur="500"/>
                                        <p:tgtEl>
                                          <p:spTgt spid="82"/>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wipe(down)">
                                      <p:cBhvr>
                                        <p:cTn id="39" dur="500"/>
                                        <p:tgtEl>
                                          <p:spTgt spid="8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wipe(down)">
                                      <p:cBhvr>
                                        <p:cTn id="47" dur="500"/>
                                        <p:tgtEl>
                                          <p:spTgt spid="8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6"/>
                                        </p:tgtEl>
                                        <p:attrNameLst>
                                          <p:attrName>style.visibility</p:attrName>
                                        </p:attrNameLst>
                                      </p:cBhvr>
                                      <p:to>
                                        <p:strVal val="visible"/>
                                      </p:to>
                                    </p:set>
                                    <p:animEffect transition="in" filter="wipe(down)">
                                      <p:cBhvr>
                                        <p:cTn id="50" dur="500"/>
                                        <p:tgtEl>
                                          <p:spTgt spid="8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wipe(down)">
                                      <p:cBhvr>
                                        <p:cTn id="53" dur="500"/>
                                        <p:tgtEl>
                                          <p:spTgt spid="8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wipe(down)">
                                      <p:cBhvr>
                                        <p:cTn id="56" dur="500"/>
                                        <p:tgtEl>
                                          <p:spTgt spid="8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down)">
                                      <p:cBhvr>
                                        <p:cTn id="59" dur="500"/>
                                        <p:tgtEl>
                                          <p:spTgt spid="20"/>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wipe(down)">
                                      <p:cBhvr>
                                        <p:cTn id="62" dur="500"/>
                                        <p:tgtEl>
                                          <p:spTgt spid="21"/>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wipe(down)">
                                      <p:cBhvr>
                                        <p:cTn id="65" dur="500"/>
                                        <p:tgtEl>
                                          <p:spTgt spid="22"/>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wipe(down)">
                                      <p:cBhvr>
                                        <p:cTn id="68" dur="500"/>
                                        <p:tgtEl>
                                          <p:spTgt spid="23"/>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down)">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3" grpId="0"/>
      <p:bldP spid="84" grpId="0" animBg="1"/>
      <p:bldP spid="85" grpId="0" animBg="1"/>
      <p:bldP spid="86" grpId="0" animBg="1"/>
      <p:bldP spid="87" grpId="0"/>
      <p:bldP spid="88" grpId="0"/>
      <p:bldP spid="20" grpId="0" animBg="1"/>
      <p:bldP spid="21" grpId="0" animBg="1"/>
      <p:bldP spid="22" grpId="0" animBg="1"/>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8</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38313" y="1283741"/>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700389" y="1339860"/>
            <a:ext cx="9474388"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426918" y="1240198"/>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980741" y="1240198"/>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700388" y="1370380"/>
            <a:ext cx="2675058"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结构件介绍及搭建</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304315" y="1556942"/>
            <a:ext cx="7061668" cy="584775"/>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结构件等零件类型</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搭建技巧</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Clawbot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695134" y="2181686"/>
            <a:ext cx="9521380"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421663" y="2082024"/>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975486" y="2082024"/>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695133" y="2212206"/>
            <a:ext cx="2506357" cy="400110"/>
          </a:xfrm>
          <a:prstGeom prst="rect">
            <a:avLst/>
          </a:prstGeom>
          <a:noFill/>
        </p:spPr>
        <p:txBody>
          <a:bodyPr wrap="square">
            <a:spAutoFit/>
          </a:bodyPr>
          <a:lstStyle/>
          <a:p>
            <a:pPr algn="ctr"/>
            <a:r>
              <a:rPr lang="zh-CN" altLang="en-US" sz="20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电机原理及系统配置</a:t>
            </a:r>
          </a:p>
        </p:txBody>
      </p:sp>
      <p:sp>
        <p:nvSpPr>
          <p:cNvPr id="84" name="矩形 83">
            <a:extLst>
              <a:ext uri="{FF2B5EF4-FFF2-40B4-BE49-F238E27FC236}">
                <a16:creationId xmlns:a16="http://schemas.microsoft.com/office/drawing/2014/main" id="{96280A9C-1FA8-4FAD-9755-CFCEF808594A}"/>
              </a:ext>
            </a:extLst>
          </p:cNvPr>
          <p:cNvSpPr/>
          <p:nvPr/>
        </p:nvSpPr>
        <p:spPr>
          <a:xfrm>
            <a:off x="1695133" y="3023512"/>
            <a:ext cx="9521380"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421662" y="2923850"/>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975485" y="2923850"/>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695132" y="305403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机器人直行</a:t>
            </a:r>
          </a:p>
        </p:txBody>
      </p:sp>
      <p:sp>
        <p:nvSpPr>
          <p:cNvPr id="20" name="文本框 19">
            <a:extLst>
              <a:ext uri="{FF2B5EF4-FFF2-40B4-BE49-F238E27FC236}">
                <a16:creationId xmlns:a16="http://schemas.microsoft.com/office/drawing/2014/main" id="{ED54AC79-8FFE-4DE8-A8FA-5D0B5D6365D2}"/>
              </a:ext>
            </a:extLst>
          </p:cNvPr>
          <p:cNvSpPr txBox="1"/>
          <p:nvPr/>
        </p:nvSpPr>
        <p:spPr>
          <a:xfrm>
            <a:off x="665969" y="270403"/>
            <a:ext cx="6657698" cy="1077218"/>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第三章 基本运动 </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endPar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21" name="矩形 20">
            <a:extLst>
              <a:ext uri="{FF2B5EF4-FFF2-40B4-BE49-F238E27FC236}">
                <a16:creationId xmlns:a16="http://schemas.microsoft.com/office/drawing/2014/main" id="{CFAB0F95-5907-446C-8B2D-12AD24C57F38}"/>
              </a:ext>
            </a:extLst>
          </p:cNvPr>
          <p:cNvSpPr/>
          <p:nvPr/>
        </p:nvSpPr>
        <p:spPr>
          <a:xfrm>
            <a:off x="1700389" y="3837802"/>
            <a:ext cx="9474388"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A294AC3E-97EB-4FE2-AA5F-12472E0DE2B8}"/>
              </a:ext>
            </a:extLst>
          </p:cNvPr>
          <p:cNvSpPr/>
          <p:nvPr/>
        </p:nvSpPr>
        <p:spPr>
          <a:xfrm>
            <a:off x="1426918" y="3738140"/>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六边形 22">
            <a:extLst>
              <a:ext uri="{FF2B5EF4-FFF2-40B4-BE49-F238E27FC236}">
                <a16:creationId xmlns:a16="http://schemas.microsoft.com/office/drawing/2014/main" id="{AEC156FA-9F0D-4768-A2A3-72138C5D7A71}"/>
              </a:ext>
            </a:extLst>
          </p:cNvPr>
          <p:cNvSpPr/>
          <p:nvPr/>
        </p:nvSpPr>
        <p:spPr>
          <a:xfrm>
            <a:off x="980741" y="3738140"/>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4" name="文本框 23">
            <a:extLst>
              <a:ext uri="{FF2B5EF4-FFF2-40B4-BE49-F238E27FC236}">
                <a16:creationId xmlns:a16="http://schemas.microsoft.com/office/drawing/2014/main" id="{E412A733-A94D-4F9B-822E-2130F4B00605}"/>
              </a:ext>
            </a:extLst>
          </p:cNvPr>
          <p:cNvSpPr txBox="1"/>
          <p:nvPr/>
        </p:nvSpPr>
        <p:spPr>
          <a:xfrm>
            <a:off x="1700388" y="386832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送快递挑战</a:t>
            </a:r>
          </a:p>
        </p:txBody>
      </p:sp>
      <p:sp>
        <p:nvSpPr>
          <p:cNvPr id="25" name="文本框 24">
            <a:extLst>
              <a:ext uri="{FF2B5EF4-FFF2-40B4-BE49-F238E27FC236}">
                <a16:creationId xmlns:a16="http://schemas.microsoft.com/office/drawing/2014/main" id="{3A5655C3-564A-4B35-9A64-DA4F40EB564C}"/>
              </a:ext>
            </a:extLst>
          </p:cNvPr>
          <p:cNvSpPr txBox="1"/>
          <p:nvPr/>
        </p:nvSpPr>
        <p:spPr>
          <a:xfrm>
            <a:off x="4304315" y="4020840"/>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掌握直行代码的应用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掌握控制时间的代码并完成挑战</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6" name="矩形 25">
            <a:extLst>
              <a:ext uri="{FF2B5EF4-FFF2-40B4-BE49-F238E27FC236}">
                <a16:creationId xmlns:a16="http://schemas.microsoft.com/office/drawing/2014/main" id="{562F08EA-8F0F-460B-A832-50534094A46D}"/>
              </a:ext>
            </a:extLst>
          </p:cNvPr>
          <p:cNvSpPr/>
          <p:nvPr/>
        </p:nvSpPr>
        <p:spPr>
          <a:xfrm>
            <a:off x="1689878" y="4674677"/>
            <a:ext cx="9526636"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D613E1D3-8A3E-4075-9E15-716C891104ED}"/>
              </a:ext>
            </a:extLst>
          </p:cNvPr>
          <p:cNvSpPr/>
          <p:nvPr/>
        </p:nvSpPr>
        <p:spPr>
          <a:xfrm>
            <a:off x="1416407" y="4575015"/>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a:extLst>
              <a:ext uri="{FF2B5EF4-FFF2-40B4-BE49-F238E27FC236}">
                <a16:creationId xmlns:a16="http://schemas.microsoft.com/office/drawing/2014/main" id="{8B943CB0-591A-4EA1-8AB8-4CDCCCCF3978}"/>
              </a:ext>
            </a:extLst>
          </p:cNvPr>
          <p:cNvSpPr/>
          <p:nvPr/>
        </p:nvSpPr>
        <p:spPr>
          <a:xfrm>
            <a:off x="970230" y="4575015"/>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9" name="文本框 28">
            <a:extLst>
              <a:ext uri="{FF2B5EF4-FFF2-40B4-BE49-F238E27FC236}">
                <a16:creationId xmlns:a16="http://schemas.microsoft.com/office/drawing/2014/main" id="{1690B37D-9895-4103-B290-456F1BEB8555}"/>
              </a:ext>
            </a:extLst>
          </p:cNvPr>
          <p:cNvSpPr txBox="1"/>
          <p:nvPr/>
        </p:nvSpPr>
        <p:spPr>
          <a:xfrm>
            <a:off x="1689877" y="4705197"/>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机器人转向</a:t>
            </a:r>
          </a:p>
        </p:txBody>
      </p:sp>
      <p:sp>
        <p:nvSpPr>
          <p:cNvPr id="31" name="文本框 30">
            <a:extLst>
              <a:ext uri="{FF2B5EF4-FFF2-40B4-BE49-F238E27FC236}">
                <a16:creationId xmlns:a16="http://schemas.microsoft.com/office/drawing/2014/main" id="{30D33446-262B-41A1-ADCE-97C4141828C0}"/>
              </a:ext>
            </a:extLst>
          </p:cNvPr>
          <p:cNvSpPr txBox="1"/>
          <p:nvPr/>
        </p:nvSpPr>
        <p:spPr>
          <a:xfrm>
            <a:off x="4299059" y="4839658"/>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电机设备配置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转向代码结构及应用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了解惯性传感器工作原理</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2" name="矩形 31">
            <a:extLst>
              <a:ext uri="{FF2B5EF4-FFF2-40B4-BE49-F238E27FC236}">
                <a16:creationId xmlns:a16="http://schemas.microsoft.com/office/drawing/2014/main" id="{7B21D3C3-7564-47AE-9404-EE14087620B4}"/>
              </a:ext>
            </a:extLst>
          </p:cNvPr>
          <p:cNvSpPr/>
          <p:nvPr/>
        </p:nvSpPr>
        <p:spPr>
          <a:xfrm>
            <a:off x="1689877" y="5496052"/>
            <a:ext cx="9526636"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16B94E6A-9096-4D31-9135-BB14AB37EC73}"/>
              </a:ext>
            </a:extLst>
          </p:cNvPr>
          <p:cNvSpPr/>
          <p:nvPr/>
        </p:nvSpPr>
        <p:spPr>
          <a:xfrm>
            <a:off x="1416406" y="5396390"/>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六边形 33">
            <a:extLst>
              <a:ext uri="{FF2B5EF4-FFF2-40B4-BE49-F238E27FC236}">
                <a16:creationId xmlns:a16="http://schemas.microsoft.com/office/drawing/2014/main" id="{E5BD4441-6FB6-479E-ABC5-41FB6983640A}"/>
              </a:ext>
            </a:extLst>
          </p:cNvPr>
          <p:cNvSpPr/>
          <p:nvPr/>
        </p:nvSpPr>
        <p:spPr>
          <a:xfrm>
            <a:off x="970229" y="5396390"/>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6</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5" name="文本框 34">
            <a:extLst>
              <a:ext uri="{FF2B5EF4-FFF2-40B4-BE49-F238E27FC236}">
                <a16:creationId xmlns:a16="http://schemas.microsoft.com/office/drawing/2014/main" id="{C72DC657-26C5-4376-9B85-953FCFA80C93}"/>
              </a:ext>
            </a:extLst>
          </p:cNvPr>
          <p:cNvSpPr txBox="1"/>
          <p:nvPr/>
        </p:nvSpPr>
        <p:spPr>
          <a:xfrm>
            <a:off x="1689876" y="5526572"/>
            <a:ext cx="2577489" cy="400110"/>
          </a:xfrm>
          <a:prstGeom prst="rect">
            <a:avLst/>
          </a:prstGeom>
          <a:noFill/>
        </p:spPr>
        <p:txBody>
          <a:bodyPr wrap="square">
            <a:spAutoFit/>
          </a:bodyPr>
          <a:lstStyle/>
          <a:p>
            <a:pPr algn="ctr"/>
            <a:r>
              <a:rPr lang="zh-CN" altLang="en-US" sz="20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电机转数与行驶距离</a:t>
            </a:r>
          </a:p>
        </p:txBody>
      </p:sp>
      <p:sp>
        <p:nvSpPr>
          <p:cNvPr id="36" name="文本框 35">
            <a:extLst>
              <a:ext uri="{FF2B5EF4-FFF2-40B4-BE49-F238E27FC236}">
                <a16:creationId xmlns:a16="http://schemas.microsoft.com/office/drawing/2014/main" id="{4507D343-BBD8-4FAB-B5B1-0E8BB1EAC8EB}"/>
              </a:ext>
            </a:extLst>
          </p:cNvPr>
          <p:cNvSpPr txBox="1"/>
          <p:nvPr/>
        </p:nvSpPr>
        <p:spPr>
          <a:xfrm>
            <a:off x="4293803" y="5663532"/>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电机转数与轮子直径的管理</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电机转数与转向距离的关系</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7" name="文本框 36">
            <a:extLst>
              <a:ext uri="{FF2B5EF4-FFF2-40B4-BE49-F238E27FC236}">
                <a16:creationId xmlns:a16="http://schemas.microsoft.com/office/drawing/2014/main" id="{D3749E42-5E29-4797-F182-46BC9A8C65CE}"/>
              </a:ext>
            </a:extLst>
          </p:cNvPr>
          <p:cNvSpPr txBox="1"/>
          <p:nvPr/>
        </p:nvSpPr>
        <p:spPr>
          <a:xfrm>
            <a:off x="4293803" y="2308918"/>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传动系概念</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系统设置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电机结构及原理</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电机盒安装拆卸</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驱动模块指令</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8" name="文本框 37">
            <a:extLst>
              <a:ext uri="{FF2B5EF4-FFF2-40B4-BE49-F238E27FC236}">
                <a16:creationId xmlns:a16="http://schemas.microsoft.com/office/drawing/2014/main" id="{BB84F85F-C1F7-C097-52FA-6E39850B38A7}"/>
              </a:ext>
            </a:extLst>
          </p:cNvPr>
          <p:cNvSpPr txBox="1"/>
          <p:nvPr/>
        </p:nvSpPr>
        <p:spPr>
          <a:xfrm>
            <a:off x="4304315" y="3160917"/>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直行代码指令结构</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电机速度代码指令结构</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线性运动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机器人行驶距离与外部环境关系</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3070721494"/>
      </p:ext>
    </p:extLst>
  </p:cSld>
  <p:clrMapOvr>
    <a:masterClrMapping/>
  </p:clrMapOvr>
  <p:transition spd="med" advTm="260725">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wipe(down)">
                                      <p:cBhvr>
                                        <p:cTn id="27" dur="500"/>
                                        <p:tgtEl>
                                          <p:spTgt spid="7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down)">
                                      <p:cBhvr>
                                        <p:cTn id="30" dur="500"/>
                                        <p:tgtEl>
                                          <p:spTgt spid="8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down)">
                                      <p:cBhvr>
                                        <p:cTn id="33" dur="500"/>
                                        <p:tgtEl>
                                          <p:spTgt spid="8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down)">
                                      <p:cBhvr>
                                        <p:cTn id="36" dur="500"/>
                                        <p:tgtEl>
                                          <p:spTgt spid="8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84"/>
                                        </p:tgtEl>
                                        <p:attrNameLst>
                                          <p:attrName>style.visibility</p:attrName>
                                        </p:attrNameLst>
                                      </p:cBhvr>
                                      <p:to>
                                        <p:strVal val="visible"/>
                                      </p:to>
                                    </p:set>
                                    <p:animEffect transition="in" filter="wipe(down)">
                                      <p:cBhvr>
                                        <p:cTn id="41" dur="500"/>
                                        <p:tgtEl>
                                          <p:spTgt spid="84"/>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85"/>
                                        </p:tgtEl>
                                        <p:attrNameLst>
                                          <p:attrName>style.visibility</p:attrName>
                                        </p:attrNameLst>
                                      </p:cBhvr>
                                      <p:to>
                                        <p:strVal val="visible"/>
                                      </p:to>
                                    </p:set>
                                    <p:animEffect transition="in" filter="wipe(down)">
                                      <p:cBhvr>
                                        <p:cTn id="44" dur="500"/>
                                        <p:tgtEl>
                                          <p:spTgt spid="85"/>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6"/>
                                        </p:tgtEl>
                                        <p:attrNameLst>
                                          <p:attrName>style.visibility</p:attrName>
                                        </p:attrNameLst>
                                      </p:cBhvr>
                                      <p:to>
                                        <p:strVal val="visible"/>
                                      </p:to>
                                    </p:set>
                                    <p:animEffect transition="in" filter="wipe(down)">
                                      <p:cBhvr>
                                        <p:cTn id="47" dur="500"/>
                                        <p:tgtEl>
                                          <p:spTgt spid="86"/>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7"/>
                                        </p:tgtEl>
                                        <p:attrNameLst>
                                          <p:attrName>style.visibility</p:attrName>
                                        </p:attrNameLst>
                                      </p:cBhvr>
                                      <p:to>
                                        <p:strVal val="visible"/>
                                      </p:to>
                                    </p:set>
                                    <p:animEffect transition="in" filter="wipe(down)">
                                      <p:cBhvr>
                                        <p:cTn id="50" dur="500"/>
                                        <p:tgtEl>
                                          <p:spTgt spid="87"/>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down)">
                                      <p:cBhvr>
                                        <p:cTn id="55" dur="500"/>
                                        <p:tgtEl>
                                          <p:spTgt spid="2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down)">
                                      <p:cBhvr>
                                        <p:cTn id="58" dur="500"/>
                                        <p:tgtEl>
                                          <p:spTgt spid="22"/>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ipe(down)">
                                      <p:cBhvr>
                                        <p:cTn id="61" dur="500"/>
                                        <p:tgtEl>
                                          <p:spTgt spid="23"/>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ipe(down)">
                                      <p:cBhvr>
                                        <p:cTn id="64" dur="500"/>
                                        <p:tgtEl>
                                          <p:spTgt spid="24"/>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down)">
                                      <p:cBhvr>
                                        <p:cTn id="67" dur="500"/>
                                        <p:tgtEl>
                                          <p:spTgt spid="2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down)">
                                      <p:cBhvr>
                                        <p:cTn id="72" dur="500"/>
                                        <p:tgtEl>
                                          <p:spTgt spid="26"/>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wipe(down)">
                                      <p:cBhvr>
                                        <p:cTn id="75" dur="500"/>
                                        <p:tgtEl>
                                          <p:spTgt spid="27"/>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down)">
                                      <p:cBhvr>
                                        <p:cTn id="78" dur="500"/>
                                        <p:tgtEl>
                                          <p:spTgt spid="28"/>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wipe(down)">
                                      <p:cBhvr>
                                        <p:cTn id="81" dur="500"/>
                                        <p:tgtEl>
                                          <p:spTgt spid="29"/>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wipe(down)">
                                      <p:cBhvr>
                                        <p:cTn id="84" dur="500"/>
                                        <p:tgtEl>
                                          <p:spTgt spid="31"/>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4" fill="hold" grpId="0" nodeType="click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wipe(down)">
                                      <p:cBhvr>
                                        <p:cTn id="89" dur="500"/>
                                        <p:tgtEl>
                                          <p:spTgt spid="32"/>
                                        </p:tgtEl>
                                      </p:cBhvr>
                                    </p:animEffect>
                                  </p:childTnLst>
                                </p:cTn>
                              </p:par>
                              <p:par>
                                <p:cTn id="90" presetID="22" presetClass="entr" presetSubtype="4" fill="hold" grpId="0" nodeType="with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wipe(down)">
                                      <p:cBhvr>
                                        <p:cTn id="92" dur="500"/>
                                        <p:tgtEl>
                                          <p:spTgt spid="33"/>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wipe(down)">
                                      <p:cBhvr>
                                        <p:cTn id="95" dur="500"/>
                                        <p:tgtEl>
                                          <p:spTgt spid="34"/>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35"/>
                                        </p:tgtEl>
                                        <p:attrNameLst>
                                          <p:attrName>style.visibility</p:attrName>
                                        </p:attrNameLst>
                                      </p:cBhvr>
                                      <p:to>
                                        <p:strVal val="visible"/>
                                      </p:to>
                                    </p:set>
                                    <p:animEffect transition="in" filter="wipe(down)">
                                      <p:cBhvr>
                                        <p:cTn id="98" dur="500"/>
                                        <p:tgtEl>
                                          <p:spTgt spid="35"/>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wipe(down)">
                                      <p:cBhvr>
                                        <p:cTn id="101" dur="500"/>
                                        <p:tgtEl>
                                          <p:spTgt spid="36"/>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37"/>
                                        </p:tgtEl>
                                        <p:attrNameLst>
                                          <p:attrName>style.visibility</p:attrName>
                                        </p:attrNameLst>
                                      </p:cBhvr>
                                      <p:to>
                                        <p:strVal val="visible"/>
                                      </p:to>
                                    </p:set>
                                    <p:animEffect transition="in" filter="wipe(down)">
                                      <p:cBhvr>
                                        <p:cTn id="104" dur="500"/>
                                        <p:tgtEl>
                                          <p:spTgt spid="37"/>
                                        </p:tgtEl>
                                      </p:cBhvr>
                                    </p:animEffect>
                                  </p:childTnLst>
                                </p:cTn>
                              </p:par>
                              <p:par>
                                <p:cTn id="105" presetID="22" presetClass="entr" presetSubtype="4" fill="hold" grpId="0" nodeType="with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down)">
                                      <p:cBhvr>
                                        <p:cTn id="10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4" grpId="0" animBg="1"/>
      <p:bldP spid="85" grpId="0" animBg="1"/>
      <p:bldP spid="86" grpId="0" animBg="1"/>
      <p:bldP spid="87" grpId="0"/>
      <p:bldP spid="21" grpId="0" animBg="1"/>
      <p:bldP spid="22" grpId="0" animBg="1"/>
      <p:bldP spid="23" grpId="0" animBg="1"/>
      <p:bldP spid="24" grpId="0"/>
      <p:bldP spid="25" grpId="0"/>
      <p:bldP spid="26" grpId="0" animBg="1"/>
      <p:bldP spid="27" grpId="0" animBg="1"/>
      <p:bldP spid="28" grpId="0" animBg="1"/>
      <p:bldP spid="29" grpId="0"/>
      <p:bldP spid="31" grpId="0"/>
      <p:bldP spid="32" grpId="0" animBg="1"/>
      <p:bldP spid="33" grpId="0" animBg="1"/>
      <p:bldP spid="34" grpId="0" animBg="1"/>
      <p:bldP spid="35" grpId="0"/>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9</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38313" y="1283741"/>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700389" y="1339860"/>
            <a:ext cx="9474388"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426918" y="1240198"/>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980741" y="1240198"/>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7</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700388" y="1370380"/>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机器人维修挑战</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304315" y="1556942"/>
            <a:ext cx="7061668"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掌握智能转向代码的编写并完成挑战</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695134" y="2181686"/>
            <a:ext cx="9521380"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421663" y="2082024"/>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975486" y="2082024"/>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8</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695133" y="2212206"/>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编写伪代码</a:t>
            </a:r>
          </a:p>
        </p:txBody>
      </p:sp>
      <p:sp>
        <p:nvSpPr>
          <p:cNvPr id="84" name="矩形 83">
            <a:extLst>
              <a:ext uri="{FF2B5EF4-FFF2-40B4-BE49-F238E27FC236}">
                <a16:creationId xmlns:a16="http://schemas.microsoft.com/office/drawing/2014/main" id="{96280A9C-1FA8-4FAD-9755-CFCEF808594A}"/>
              </a:ext>
            </a:extLst>
          </p:cNvPr>
          <p:cNvSpPr/>
          <p:nvPr/>
        </p:nvSpPr>
        <p:spPr>
          <a:xfrm>
            <a:off x="1695133" y="3023512"/>
            <a:ext cx="9431894"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421662" y="2923850"/>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975485" y="2923850"/>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9</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695132" y="3054032"/>
            <a:ext cx="2609183"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机械臂搭建及控制</a:t>
            </a:r>
          </a:p>
        </p:txBody>
      </p:sp>
      <p:sp>
        <p:nvSpPr>
          <p:cNvPr id="20" name="文本框 19">
            <a:extLst>
              <a:ext uri="{FF2B5EF4-FFF2-40B4-BE49-F238E27FC236}">
                <a16:creationId xmlns:a16="http://schemas.microsoft.com/office/drawing/2014/main" id="{ED54AC79-8FFE-4DE8-A8FA-5D0B5D6365D2}"/>
              </a:ext>
            </a:extLst>
          </p:cNvPr>
          <p:cNvSpPr txBox="1"/>
          <p:nvPr/>
        </p:nvSpPr>
        <p:spPr>
          <a:xfrm>
            <a:off x="665969" y="270403"/>
            <a:ext cx="6657698" cy="1077218"/>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第三章 基本运动 </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endPar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21" name="矩形 20">
            <a:extLst>
              <a:ext uri="{FF2B5EF4-FFF2-40B4-BE49-F238E27FC236}">
                <a16:creationId xmlns:a16="http://schemas.microsoft.com/office/drawing/2014/main" id="{CFAB0F95-5907-446C-8B2D-12AD24C57F38}"/>
              </a:ext>
            </a:extLst>
          </p:cNvPr>
          <p:cNvSpPr/>
          <p:nvPr/>
        </p:nvSpPr>
        <p:spPr>
          <a:xfrm>
            <a:off x="1700389" y="3837802"/>
            <a:ext cx="9474388"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A294AC3E-97EB-4FE2-AA5F-12472E0DE2B8}"/>
              </a:ext>
            </a:extLst>
          </p:cNvPr>
          <p:cNvSpPr/>
          <p:nvPr/>
        </p:nvSpPr>
        <p:spPr>
          <a:xfrm>
            <a:off x="1426918" y="3738140"/>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六边形 22">
            <a:extLst>
              <a:ext uri="{FF2B5EF4-FFF2-40B4-BE49-F238E27FC236}">
                <a16:creationId xmlns:a16="http://schemas.microsoft.com/office/drawing/2014/main" id="{AEC156FA-9F0D-4768-A2A3-72138C5D7A71}"/>
              </a:ext>
            </a:extLst>
          </p:cNvPr>
          <p:cNvSpPr/>
          <p:nvPr/>
        </p:nvSpPr>
        <p:spPr>
          <a:xfrm>
            <a:off x="980740" y="3738140"/>
            <a:ext cx="693209"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10</a:t>
            </a:r>
            <a:endParaRPr lang="zh-CN" altLang="en-US" sz="20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4" name="文本框 23">
            <a:extLst>
              <a:ext uri="{FF2B5EF4-FFF2-40B4-BE49-F238E27FC236}">
                <a16:creationId xmlns:a16="http://schemas.microsoft.com/office/drawing/2014/main" id="{E412A733-A94D-4F9B-822E-2130F4B00605}"/>
              </a:ext>
            </a:extLst>
          </p:cNvPr>
          <p:cNvSpPr txBox="1"/>
          <p:nvPr/>
        </p:nvSpPr>
        <p:spPr>
          <a:xfrm>
            <a:off x="1700388" y="386832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机械臂制动模式</a:t>
            </a:r>
          </a:p>
        </p:txBody>
      </p:sp>
      <p:sp>
        <p:nvSpPr>
          <p:cNvPr id="25" name="文本框 24">
            <a:extLst>
              <a:ext uri="{FF2B5EF4-FFF2-40B4-BE49-F238E27FC236}">
                <a16:creationId xmlns:a16="http://schemas.microsoft.com/office/drawing/2014/main" id="{3A5655C3-564A-4B35-9A64-DA4F40EB564C}"/>
              </a:ext>
            </a:extLst>
          </p:cNvPr>
          <p:cNvSpPr txBox="1"/>
          <p:nvPr/>
        </p:nvSpPr>
        <p:spPr>
          <a:xfrm>
            <a:off x="4327475" y="2324901"/>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伪代码和流程图的含义、功能、应用、格式，挑战：紧急救援</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6" name="矩形 25">
            <a:extLst>
              <a:ext uri="{FF2B5EF4-FFF2-40B4-BE49-F238E27FC236}">
                <a16:creationId xmlns:a16="http://schemas.microsoft.com/office/drawing/2014/main" id="{562F08EA-8F0F-460B-A832-50534094A46D}"/>
              </a:ext>
            </a:extLst>
          </p:cNvPr>
          <p:cNvSpPr/>
          <p:nvPr/>
        </p:nvSpPr>
        <p:spPr>
          <a:xfrm>
            <a:off x="1689878" y="4674677"/>
            <a:ext cx="9526636"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D613E1D3-8A3E-4075-9E15-716C891104ED}"/>
              </a:ext>
            </a:extLst>
          </p:cNvPr>
          <p:cNvSpPr/>
          <p:nvPr/>
        </p:nvSpPr>
        <p:spPr>
          <a:xfrm>
            <a:off x="1416407" y="4575015"/>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a:extLst>
              <a:ext uri="{FF2B5EF4-FFF2-40B4-BE49-F238E27FC236}">
                <a16:creationId xmlns:a16="http://schemas.microsoft.com/office/drawing/2014/main" id="{8B943CB0-591A-4EA1-8AB8-4CDCCCCF3978}"/>
              </a:ext>
            </a:extLst>
          </p:cNvPr>
          <p:cNvSpPr/>
          <p:nvPr/>
        </p:nvSpPr>
        <p:spPr>
          <a:xfrm>
            <a:off x="970229" y="4575015"/>
            <a:ext cx="703719"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11</a:t>
            </a:r>
            <a:endParaRPr lang="zh-CN" altLang="en-US" sz="20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9" name="文本框 28">
            <a:extLst>
              <a:ext uri="{FF2B5EF4-FFF2-40B4-BE49-F238E27FC236}">
                <a16:creationId xmlns:a16="http://schemas.microsoft.com/office/drawing/2014/main" id="{1690B37D-9895-4103-B290-456F1BEB8555}"/>
              </a:ext>
            </a:extLst>
          </p:cNvPr>
          <p:cNvSpPr txBox="1"/>
          <p:nvPr/>
        </p:nvSpPr>
        <p:spPr>
          <a:xfrm>
            <a:off x="1689877" y="4705197"/>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机械爪控制</a:t>
            </a:r>
          </a:p>
        </p:txBody>
      </p:sp>
      <p:sp>
        <p:nvSpPr>
          <p:cNvPr id="32" name="矩形 31">
            <a:extLst>
              <a:ext uri="{FF2B5EF4-FFF2-40B4-BE49-F238E27FC236}">
                <a16:creationId xmlns:a16="http://schemas.microsoft.com/office/drawing/2014/main" id="{7B21D3C3-7564-47AE-9404-EE14087620B4}"/>
              </a:ext>
            </a:extLst>
          </p:cNvPr>
          <p:cNvSpPr/>
          <p:nvPr/>
        </p:nvSpPr>
        <p:spPr>
          <a:xfrm>
            <a:off x="1689877" y="5496052"/>
            <a:ext cx="9431894"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16B94E6A-9096-4D31-9135-BB14AB37EC73}"/>
              </a:ext>
            </a:extLst>
          </p:cNvPr>
          <p:cNvSpPr/>
          <p:nvPr/>
        </p:nvSpPr>
        <p:spPr>
          <a:xfrm>
            <a:off x="1416406" y="5396390"/>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六边形 33">
            <a:extLst>
              <a:ext uri="{FF2B5EF4-FFF2-40B4-BE49-F238E27FC236}">
                <a16:creationId xmlns:a16="http://schemas.microsoft.com/office/drawing/2014/main" id="{E5BD4441-6FB6-479E-ABC5-41FB6983640A}"/>
              </a:ext>
            </a:extLst>
          </p:cNvPr>
          <p:cNvSpPr/>
          <p:nvPr/>
        </p:nvSpPr>
        <p:spPr>
          <a:xfrm>
            <a:off x="970229" y="5396390"/>
            <a:ext cx="719646"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12</a:t>
            </a:r>
            <a:endParaRPr lang="zh-CN" altLang="en-US" sz="20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5" name="文本框 34">
            <a:extLst>
              <a:ext uri="{FF2B5EF4-FFF2-40B4-BE49-F238E27FC236}">
                <a16:creationId xmlns:a16="http://schemas.microsoft.com/office/drawing/2014/main" id="{C72DC657-26C5-4376-9B85-953FCFA80C93}"/>
              </a:ext>
            </a:extLst>
          </p:cNvPr>
          <p:cNvSpPr txBox="1"/>
          <p:nvPr/>
        </p:nvSpPr>
        <p:spPr>
          <a:xfrm>
            <a:off x="1689876" y="552657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灌篮机器人挑战</a:t>
            </a:r>
          </a:p>
        </p:txBody>
      </p:sp>
      <p:sp>
        <p:nvSpPr>
          <p:cNvPr id="36" name="文本框 35">
            <a:extLst>
              <a:ext uri="{FF2B5EF4-FFF2-40B4-BE49-F238E27FC236}">
                <a16:creationId xmlns:a16="http://schemas.microsoft.com/office/drawing/2014/main" id="{4507D343-BBD8-4FAB-B5B1-0E8BB1EAC8EB}"/>
              </a:ext>
            </a:extLst>
          </p:cNvPr>
          <p:cNvSpPr txBox="1"/>
          <p:nvPr/>
        </p:nvSpPr>
        <p:spPr>
          <a:xfrm>
            <a:off x="4395667" y="4862143"/>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机械爪结构、变速箱及简单齿轮传动特点、机械爪制动模式、扭矩命令的应用</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7" name="文本框 36">
            <a:extLst>
              <a:ext uri="{FF2B5EF4-FFF2-40B4-BE49-F238E27FC236}">
                <a16:creationId xmlns:a16="http://schemas.microsoft.com/office/drawing/2014/main" id="{82A961A8-778A-99A4-F0B8-707FC89293BE}"/>
              </a:ext>
            </a:extLst>
          </p:cNvPr>
          <p:cNvSpPr txBox="1"/>
          <p:nvPr/>
        </p:nvSpPr>
        <p:spPr>
          <a:xfrm>
            <a:off x="4375445" y="3199465"/>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搭建机械臂</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驱动轮和从动轮、电机规格的选择、运动极限</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仪表盘数据查看</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8" name="文本框 37">
            <a:extLst>
              <a:ext uri="{FF2B5EF4-FFF2-40B4-BE49-F238E27FC236}">
                <a16:creationId xmlns:a16="http://schemas.microsoft.com/office/drawing/2014/main" id="{6E84946C-4779-1D53-B570-A0108396C703}"/>
              </a:ext>
            </a:extLst>
          </p:cNvPr>
          <p:cNvSpPr txBox="1"/>
          <p:nvPr/>
        </p:nvSpPr>
        <p:spPr>
          <a:xfrm>
            <a:off x="4383291" y="3981791"/>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超时指令结构及应用、三种制动模式的作用</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9" name="文本框 38">
            <a:extLst>
              <a:ext uri="{FF2B5EF4-FFF2-40B4-BE49-F238E27FC236}">
                <a16:creationId xmlns:a16="http://schemas.microsoft.com/office/drawing/2014/main" id="{F34FFBEC-F0C9-D625-7164-56110A6D10CC}"/>
              </a:ext>
            </a:extLst>
          </p:cNvPr>
          <p:cNvSpPr txBox="1"/>
          <p:nvPr/>
        </p:nvSpPr>
        <p:spPr>
          <a:xfrm>
            <a:off x="4405701" y="5660357"/>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机械臂机械爪系统配置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机械臂升降</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机械爪开合</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完成挑战</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891676737"/>
      </p:ext>
    </p:extLst>
  </p:cSld>
  <p:clrMapOvr>
    <a:masterClrMapping/>
  </p:clrMapOvr>
  <p:transition spd="med" advTm="260725">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wipe(down)">
                                      <p:cBhvr>
                                        <p:cTn id="27" dur="500"/>
                                        <p:tgtEl>
                                          <p:spTgt spid="7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down)">
                                      <p:cBhvr>
                                        <p:cTn id="30" dur="500"/>
                                        <p:tgtEl>
                                          <p:spTgt spid="8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down)">
                                      <p:cBhvr>
                                        <p:cTn id="33" dur="500"/>
                                        <p:tgtEl>
                                          <p:spTgt spid="8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down)">
                                      <p:cBhvr>
                                        <p:cTn id="36" dur="500"/>
                                        <p:tgtEl>
                                          <p:spTgt spid="8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84"/>
                                        </p:tgtEl>
                                        <p:attrNameLst>
                                          <p:attrName>style.visibility</p:attrName>
                                        </p:attrNameLst>
                                      </p:cBhvr>
                                      <p:to>
                                        <p:strVal val="visible"/>
                                      </p:to>
                                    </p:set>
                                    <p:animEffect transition="in" filter="wipe(down)">
                                      <p:cBhvr>
                                        <p:cTn id="41" dur="500"/>
                                        <p:tgtEl>
                                          <p:spTgt spid="84"/>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85"/>
                                        </p:tgtEl>
                                        <p:attrNameLst>
                                          <p:attrName>style.visibility</p:attrName>
                                        </p:attrNameLst>
                                      </p:cBhvr>
                                      <p:to>
                                        <p:strVal val="visible"/>
                                      </p:to>
                                    </p:set>
                                    <p:animEffect transition="in" filter="wipe(down)">
                                      <p:cBhvr>
                                        <p:cTn id="44" dur="500"/>
                                        <p:tgtEl>
                                          <p:spTgt spid="85"/>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6"/>
                                        </p:tgtEl>
                                        <p:attrNameLst>
                                          <p:attrName>style.visibility</p:attrName>
                                        </p:attrNameLst>
                                      </p:cBhvr>
                                      <p:to>
                                        <p:strVal val="visible"/>
                                      </p:to>
                                    </p:set>
                                    <p:animEffect transition="in" filter="wipe(down)">
                                      <p:cBhvr>
                                        <p:cTn id="47" dur="500"/>
                                        <p:tgtEl>
                                          <p:spTgt spid="86"/>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7"/>
                                        </p:tgtEl>
                                        <p:attrNameLst>
                                          <p:attrName>style.visibility</p:attrName>
                                        </p:attrNameLst>
                                      </p:cBhvr>
                                      <p:to>
                                        <p:strVal val="visible"/>
                                      </p:to>
                                    </p:set>
                                    <p:animEffect transition="in" filter="wipe(down)">
                                      <p:cBhvr>
                                        <p:cTn id="50" dur="500"/>
                                        <p:tgtEl>
                                          <p:spTgt spid="87"/>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down)">
                                      <p:cBhvr>
                                        <p:cTn id="55" dur="500"/>
                                        <p:tgtEl>
                                          <p:spTgt spid="21"/>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down)">
                                      <p:cBhvr>
                                        <p:cTn id="58" dur="500"/>
                                        <p:tgtEl>
                                          <p:spTgt spid="22"/>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ipe(down)">
                                      <p:cBhvr>
                                        <p:cTn id="61" dur="500"/>
                                        <p:tgtEl>
                                          <p:spTgt spid="23"/>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wipe(down)">
                                      <p:cBhvr>
                                        <p:cTn id="64" dur="500"/>
                                        <p:tgtEl>
                                          <p:spTgt spid="24"/>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down)">
                                      <p:cBhvr>
                                        <p:cTn id="67" dur="500"/>
                                        <p:tgtEl>
                                          <p:spTgt spid="2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down)">
                                      <p:cBhvr>
                                        <p:cTn id="72" dur="500"/>
                                        <p:tgtEl>
                                          <p:spTgt spid="26"/>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wipe(down)">
                                      <p:cBhvr>
                                        <p:cTn id="75" dur="500"/>
                                        <p:tgtEl>
                                          <p:spTgt spid="27"/>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down)">
                                      <p:cBhvr>
                                        <p:cTn id="78" dur="500"/>
                                        <p:tgtEl>
                                          <p:spTgt spid="28"/>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wipe(down)">
                                      <p:cBhvr>
                                        <p:cTn id="81" dur="500"/>
                                        <p:tgtEl>
                                          <p:spTgt spid="29"/>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grpId="0" nodeType="click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wipe(down)">
                                      <p:cBhvr>
                                        <p:cTn id="86" dur="500"/>
                                        <p:tgtEl>
                                          <p:spTgt spid="32"/>
                                        </p:tgtEl>
                                      </p:cBhvr>
                                    </p:animEffect>
                                  </p:childTnLst>
                                </p:cTn>
                              </p:par>
                              <p:par>
                                <p:cTn id="87" presetID="22" presetClass="entr" presetSubtype="4" fill="hold" grpId="0" nodeType="with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wipe(down)">
                                      <p:cBhvr>
                                        <p:cTn id="89" dur="500"/>
                                        <p:tgtEl>
                                          <p:spTgt spid="33"/>
                                        </p:tgtEl>
                                      </p:cBhvr>
                                    </p:animEffect>
                                  </p:childTnLst>
                                </p:cTn>
                              </p:par>
                              <p:par>
                                <p:cTn id="90" presetID="22" presetClass="entr" presetSubtype="4" fill="hold" grpId="0"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wipe(down)">
                                      <p:cBhvr>
                                        <p:cTn id="92" dur="500"/>
                                        <p:tgtEl>
                                          <p:spTgt spid="34"/>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wipe(down)">
                                      <p:cBhvr>
                                        <p:cTn id="95" dur="500"/>
                                        <p:tgtEl>
                                          <p:spTgt spid="35"/>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wipe(down)">
                                      <p:cBhvr>
                                        <p:cTn id="98" dur="500"/>
                                        <p:tgtEl>
                                          <p:spTgt spid="36"/>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down)">
                                      <p:cBhvr>
                                        <p:cTn id="101" dur="500"/>
                                        <p:tgtEl>
                                          <p:spTgt spid="37"/>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38"/>
                                        </p:tgtEl>
                                        <p:attrNameLst>
                                          <p:attrName>style.visibility</p:attrName>
                                        </p:attrNameLst>
                                      </p:cBhvr>
                                      <p:to>
                                        <p:strVal val="visible"/>
                                      </p:to>
                                    </p:set>
                                    <p:animEffect transition="in" filter="wipe(down)">
                                      <p:cBhvr>
                                        <p:cTn id="104" dur="500"/>
                                        <p:tgtEl>
                                          <p:spTgt spid="38"/>
                                        </p:tgtEl>
                                      </p:cBhvr>
                                    </p:animEffect>
                                  </p:childTnLst>
                                </p:cTn>
                              </p:par>
                              <p:par>
                                <p:cTn id="105" presetID="22" presetClass="entr" presetSubtype="4" fill="hold" grpId="0" nodeType="withEffect">
                                  <p:stCondLst>
                                    <p:cond delay="0"/>
                                  </p:stCondLst>
                                  <p:childTnLst>
                                    <p:set>
                                      <p:cBhvr>
                                        <p:cTn id="106" dur="1" fill="hold">
                                          <p:stCondLst>
                                            <p:cond delay="0"/>
                                          </p:stCondLst>
                                        </p:cTn>
                                        <p:tgtEl>
                                          <p:spTgt spid="39"/>
                                        </p:tgtEl>
                                        <p:attrNameLst>
                                          <p:attrName>style.visibility</p:attrName>
                                        </p:attrNameLst>
                                      </p:cBhvr>
                                      <p:to>
                                        <p:strVal val="visible"/>
                                      </p:to>
                                    </p:set>
                                    <p:animEffect transition="in" filter="wipe(down)">
                                      <p:cBhvr>
                                        <p:cTn id="10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4" grpId="0" animBg="1"/>
      <p:bldP spid="85" grpId="0" animBg="1"/>
      <p:bldP spid="86" grpId="0" animBg="1"/>
      <p:bldP spid="87" grpId="0"/>
      <p:bldP spid="21" grpId="0" animBg="1"/>
      <p:bldP spid="22" grpId="0" animBg="1"/>
      <p:bldP spid="23" grpId="0" animBg="1"/>
      <p:bldP spid="24" grpId="0"/>
      <p:bldP spid="25" grpId="0"/>
      <p:bldP spid="26" grpId="0" animBg="1"/>
      <p:bldP spid="27" grpId="0" animBg="1"/>
      <p:bldP spid="28" grpId="0" animBg="1"/>
      <p:bldP spid="29" grpId="0"/>
      <p:bldP spid="32" grpId="0" animBg="1"/>
      <p:bldP spid="33" grpId="0" animBg="1"/>
      <p:bldP spid="34" grpId="0" animBg="1"/>
      <p:bldP spid="35" grpId="0"/>
      <p:bldP spid="36" grpId="0"/>
      <p:bldP spid="37" grpId="0"/>
      <p:bldP spid="38"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10</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498261" y="1399855"/>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224791" y="1300193"/>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778614" y="1300193"/>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498261" y="1430375"/>
            <a:ext cx="2494256" cy="400110"/>
          </a:xfrm>
          <a:prstGeom prst="rect">
            <a:avLst/>
          </a:prstGeom>
          <a:noFill/>
        </p:spPr>
        <p:txBody>
          <a:bodyPr wrap="square">
            <a:spAutoFit/>
          </a:bodyPr>
          <a:lstStyle/>
          <a:p>
            <a:pPr algn="ctr"/>
            <a:r>
              <a:rPr lang="zh-CN" altLang="en-US" sz="20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碰撞传感器工作原理</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014684" y="1550553"/>
            <a:ext cx="7824446"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碰撞传感器结构及工作原理、安装、常见用途</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520428" y="2215032"/>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246958" y="2115370"/>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800781" y="2115370"/>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520428" y="224555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碰撞传感器应用</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4064978" y="2348240"/>
            <a:ext cx="7061668"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控制碰撞传感器的代码结构及应用、与运算及或运算</a:t>
            </a:r>
            <a:endParaRPr lang="zh-CN" altLang="en-US" sz="1400" dirty="0">
              <a:solidFill>
                <a:schemeClr val="tx1">
                  <a:lumMod val="50000"/>
                  <a:lumOff val="50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0" name="文本框 19">
            <a:extLst>
              <a:ext uri="{FF2B5EF4-FFF2-40B4-BE49-F238E27FC236}">
                <a16:creationId xmlns:a16="http://schemas.microsoft.com/office/drawing/2014/main" id="{B8F74CC5-FACC-47F7-B593-0A3C589C0B7D}"/>
              </a:ext>
            </a:extLst>
          </p:cNvPr>
          <p:cNvSpPr txBox="1"/>
          <p:nvPr/>
        </p:nvSpPr>
        <p:spPr>
          <a:xfrm>
            <a:off x="665970" y="270403"/>
            <a:ext cx="5658630" cy="584775"/>
          </a:xfrm>
          <a:prstGeom prst="rect">
            <a:avLst/>
          </a:prstGeom>
          <a:noFill/>
        </p:spPr>
        <p:txBody>
          <a:bodyPr wrap="square" rtlCol="0">
            <a:spAutoFit/>
          </a:bodyPr>
          <a:lstStyle/>
          <a:p>
            <a:r>
              <a:rPr lang="zh-CN" altLang="en-US" sz="3200" b="1"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第四章 传感器 </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Sensors</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21" name="图片 20">
            <a:extLst>
              <a:ext uri="{FF2B5EF4-FFF2-40B4-BE49-F238E27FC236}">
                <a16:creationId xmlns:a16="http://schemas.microsoft.com/office/drawing/2014/main" id="{A24436B5-43AC-42AE-835F-EA63E35033B9}"/>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201592" y="4563523"/>
            <a:ext cx="1762971" cy="1592451"/>
          </a:xfrm>
          <a:prstGeom prst="ellipse">
            <a:avLst/>
          </a:prstGeom>
          <a:ln w="63500" cap="rnd">
            <a:solidFill>
              <a:srgbClr val="67BE91"/>
            </a:solidFill>
          </a:ln>
          <a:effectLst/>
          <a:scene3d>
            <a:camera prst="orthographicFront"/>
            <a:lightRig rig="contrasting" dir="t">
              <a:rot lat="0" lon="0" rev="3000000"/>
            </a:lightRig>
          </a:scene3d>
          <a:sp3d contourW="7620">
            <a:bevelT w="95250" h="31750"/>
            <a:contourClr>
              <a:srgbClr val="333333"/>
            </a:contourClr>
          </a:sp3d>
        </p:spPr>
      </p:pic>
      <p:pic>
        <p:nvPicPr>
          <p:cNvPr id="22" name="图片 21">
            <a:extLst>
              <a:ext uri="{FF2B5EF4-FFF2-40B4-BE49-F238E27FC236}">
                <a16:creationId xmlns:a16="http://schemas.microsoft.com/office/drawing/2014/main" id="{9506996D-039D-46B7-AD15-52EBFB1911C3}"/>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8095460" y="4494193"/>
            <a:ext cx="1785959" cy="1592450"/>
          </a:xfrm>
          <a:prstGeom prst="ellipse">
            <a:avLst/>
          </a:prstGeom>
          <a:ln w="63500" cap="rnd">
            <a:solidFill>
              <a:srgbClr val="67BE91"/>
            </a:solidFill>
          </a:ln>
          <a:effectLst/>
          <a:scene3d>
            <a:camera prst="orthographicFront"/>
            <a:lightRig rig="contrasting" dir="t">
              <a:rot lat="0" lon="0" rev="3000000"/>
            </a:lightRig>
          </a:scene3d>
          <a:sp3d contourW="7620">
            <a:bevelT w="95250" h="31750"/>
            <a:contourClr>
              <a:srgbClr val="333333"/>
            </a:contourClr>
          </a:sp3d>
        </p:spPr>
      </p:pic>
      <p:sp>
        <p:nvSpPr>
          <p:cNvPr id="17" name="矩形 16">
            <a:extLst>
              <a:ext uri="{FF2B5EF4-FFF2-40B4-BE49-F238E27FC236}">
                <a16:creationId xmlns:a16="http://schemas.microsoft.com/office/drawing/2014/main" id="{29F7A08C-15C1-1A2B-9E0D-0D387C95045C}"/>
              </a:ext>
            </a:extLst>
          </p:cNvPr>
          <p:cNvSpPr/>
          <p:nvPr/>
        </p:nvSpPr>
        <p:spPr>
          <a:xfrm>
            <a:off x="1520428" y="3004825"/>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1732C7AB-1E66-FC6F-D408-8A54C446398D}"/>
              </a:ext>
            </a:extLst>
          </p:cNvPr>
          <p:cNvSpPr/>
          <p:nvPr/>
        </p:nvSpPr>
        <p:spPr>
          <a:xfrm>
            <a:off x="1246958" y="2905163"/>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六边形 18">
            <a:extLst>
              <a:ext uri="{FF2B5EF4-FFF2-40B4-BE49-F238E27FC236}">
                <a16:creationId xmlns:a16="http://schemas.microsoft.com/office/drawing/2014/main" id="{D6D1C01C-A935-65BD-CC9B-E11C9D38CC34}"/>
              </a:ext>
            </a:extLst>
          </p:cNvPr>
          <p:cNvSpPr/>
          <p:nvPr/>
        </p:nvSpPr>
        <p:spPr>
          <a:xfrm>
            <a:off x="800781" y="2905163"/>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3" name="文本框 22">
            <a:extLst>
              <a:ext uri="{FF2B5EF4-FFF2-40B4-BE49-F238E27FC236}">
                <a16:creationId xmlns:a16="http://schemas.microsoft.com/office/drawing/2014/main" id="{54FEF223-D126-2111-5B1A-60AE208C97DE}"/>
              </a:ext>
            </a:extLst>
          </p:cNvPr>
          <p:cNvSpPr txBox="1"/>
          <p:nvPr/>
        </p:nvSpPr>
        <p:spPr>
          <a:xfrm>
            <a:off x="1520428" y="3035345"/>
            <a:ext cx="2577489" cy="400110"/>
          </a:xfrm>
          <a:prstGeom prst="rect">
            <a:avLst/>
          </a:prstGeom>
          <a:noFill/>
        </p:spPr>
        <p:txBody>
          <a:bodyPr wrap="square">
            <a:spAutoFit/>
          </a:bodyPr>
          <a:lstStyle/>
          <a:p>
            <a:pPr algn="ctr"/>
            <a:r>
              <a:rPr lang="zh-CN" altLang="en-US" sz="20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距离传感器系统配置</a:t>
            </a:r>
          </a:p>
        </p:txBody>
      </p:sp>
      <p:sp>
        <p:nvSpPr>
          <p:cNvPr id="24" name="文本框 23">
            <a:extLst>
              <a:ext uri="{FF2B5EF4-FFF2-40B4-BE49-F238E27FC236}">
                <a16:creationId xmlns:a16="http://schemas.microsoft.com/office/drawing/2014/main" id="{EFE267CE-8495-A100-4811-C749E59DE1CA}"/>
              </a:ext>
            </a:extLst>
          </p:cNvPr>
          <p:cNvSpPr txBox="1"/>
          <p:nvPr/>
        </p:nvSpPr>
        <p:spPr>
          <a:xfrm>
            <a:off x="4036851" y="3155523"/>
            <a:ext cx="7824446"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距离传感器结构及工作原理、安装、常见用途、系统设置、代码结构及应用</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5" name="矩形 24">
            <a:extLst>
              <a:ext uri="{FF2B5EF4-FFF2-40B4-BE49-F238E27FC236}">
                <a16:creationId xmlns:a16="http://schemas.microsoft.com/office/drawing/2014/main" id="{804B81A6-A263-CFA8-7F0E-609DD5CF2DA7}"/>
              </a:ext>
            </a:extLst>
          </p:cNvPr>
          <p:cNvSpPr/>
          <p:nvPr/>
        </p:nvSpPr>
        <p:spPr>
          <a:xfrm>
            <a:off x="1520428" y="3803483"/>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EE6FD69F-432F-9F57-CDAE-DC77F5C137DC}"/>
              </a:ext>
            </a:extLst>
          </p:cNvPr>
          <p:cNvSpPr/>
          <p:nvPr/>
        </p:nvSpPr>
        <p:spPr>
          <a:xfrm>
            <a:off x="1246958" y="3703821"/>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六边形 26">
            <a:extLst>
              <a:ext uri="{FF2B5EF4-FFF2-40B4-BE49-F238E27FC236}">
                <a16:creationId xmlns:a16="http://schemas.microsoft.com/office/drawing/2014/main" id="{CB20F617-C7BD-3AC2-666C-65D92D051A2C}"/>
              </a:ext>
            </a:extLst>
          </p:cNvPr>
          <p:cNvSpPr/>
          <p:nvPr/>
        </p:nvSpPr>
        <p:spPr>
          <a:xfrm>
            <a:off x="800781" y="3703821"/>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8" name="文本框 27">
            <a:extLst>
              <a:ext uri="{FF2B5EF4-FFF2-40B4-BE49-F238E27FC236}">
                <a16:creationId xmlns:a16="http://schemas.microsoft.com/office/drawing/2014/main" id="{F3091851-A9B3-80A4-23C3-AC6A3ECF8169}"/>
              </a:ext>
            </a:extLst>
          </p:cNvPr>
          <p:cNvSpPr txBox="1"/>
          <p:nvPr/>
        </p:nvSpPr>
        <p:spPr>
          <a:xfrm>
            <a:off x="1520428" y="3834003"/>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距离传感器控制</a:t>
            </a:r>
          </a:p>
        </p:txBody>
      </p:sp>
      <p:sp>
        <p:nvSpPr>
          <p:cNvPr id="29" name="文本框 28">
            <a:extLst>
              <a:ext uri="{FF2B5EF4-FFF2-40B4-BE49-F238E27FC236}">
                <a16:creationId xmlns:a16="http://schemas.microsoft.com/office/drawing/2014/main" id="{C1A20A79-34A1-FC16-6469-49193F0D1195}"/>
              </a:ext>
            </a:extLst>
          </p:cNvPr>
          <p:cNvSpPr txBox="1"/>
          <p:nvPr/>
        </p:nvSpPr>
        <p:spPr>
          <a:xfrm>
            <a:off x="4075750" y="3950431"/>
            <a:ext cx="7061668"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距离传感器发现物体指令结构及应用、测距功能、迷宫挑战</a:t>
            </a:r>
            <a:endParaRPr lang="zh-CN" altLang="en-US" sz="1400" dirty="0">
              <a:solidFill>
                <a:schemeClr val="tx1">
                  <a:lumMod val="50000"/>
                  <a:lumOff val="50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3840105609"/>
      </p:ext>
    </p:extLst>
  </p:cSld>
  <p:clrMapOvr>
    <a:masterClrMapping/>
  </p:clrMapOvr>
  <p:transition spd="med" advTm="102858">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16" presetClass="entr" presetSubtype="21"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78"/>
                                        </p:tgtEl>
                                        <p:attrNameLst>
                                          <p:attrName>style.visibility</p:attrName>
                                        </p:attrNameLst>
                                      </p:cBhvr>
                                      <p:to>
                                        <p:strVal val="visible"/>
                                      </p:to>
                                    </p:set>
                                    <p:animEffect transition="in" filter="wipe(down)">
                                      <p:cBhvr>
                                        <p:cTn id="25" dur="500"/>
                                        <p:tgtEl>
                                          <p:spTgt spid="78"/>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9"/>
                                        </p:tgtEl>
                                        <p:attrNameLst>
                                          <p:attrName>style.visibility</p:attrName>
                                        </p:attrNameLst>
                                      </p:cBhvr>
                                      <p:to>
                                        <p:strVal val="visible"/>
                                      </p:to>
                                    </p:set>
                                    <p:animEffect transition="in" filter="barn(inVertical)">
                                      <p:cBhvr>
                                        <p:cTn id="30" dur="500"/>
                                        <p:tgtEl>
                                          <p:spTgt spid="79"/>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80"/>
                                        </p:tgtEl>
                                        <p:attrNameLst>
                                          <p:attrName>style.visibility</p:attrName>
                                        </p:attrNameLst>
                                      </p:cBhvr>
                                      <p:to>
                                        <p:strVal val="visible"/>
                                      </p:to>
                                    </p:set>
                                    <p:animEffect transition="in" filter="barn(inVertical)">
                                      <p:cBhvr>
                                        <p:cTn id="33" dur="500"/>
                                        <p:tgtEl>
                                          <p:spTgt spid="80"/>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barn(inVertical)">
                                      <p:cBhvr>
                                        <p:cTn id="36" dur="500"/>
                                        <p:tgtEl>
                                          <p:spTgt spid="81"/>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82"/>
                                        </p:tgtEl>
                                        <p:attrNameLst>
                                          <p:attrName>style.visibility</p:attrName>
                                        </p:attrNameLst>
                                      </p:cBhvr>
                                      <p:to>
                                        <p:strVal val="visible"/>
                                      </p:to>
                                    </p:set>
                                    <p:animEffect transition="in" filter="barn(inVertical)">
                                      <p:cBhvr>
                                        <p:cTn id="39" dur="500"/>
                                        <p:tgtEl>
                                          <p:spTgt spid="82"/>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barn(inVertical)">
                                      <p:cBhvr>
                                        <p:cTn id="42" dur="500"/>
                                        <p:tgtEl>
                                          <p:spTgt spid="83"/>
                                        </p:tgtEl>
                                      </p:cBhvr>
                                    </p:animEffect>
                                  </p:childTnLst>
                                </p:cTn>
                              </p:par>
                              <p:par>
                                <p:cTn id="43" presetID="16" presetClass="entr" presetSubtype="21"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barn(inVertical)">
                                      <p:cBhvr>
                                        <p:cTn id="45" dur="500"/>
                                        <p:tgtEl>
                                          <p:spTgt spid="22"/>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ipe(down)">
                                      <p:cBhvr>
                                        <p:cTn id="51" dur="500"/>
                                        <p:tgtEl>
                                          <p:spTgt spid="18"/>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down)">
                                      <p:cBhvr>
                                        <p:cTn id="54" dur="500"/>
                                        <p:tgtEl>
                                          <p:spTgt spid="19"/>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down)">
                                      <p:cBhvr>
                                        <p:cTn id="57" dur="500"/>
                                        <p:tgtEl>
                                          <p:spTgt spid="23"/>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down)">
                                      <p:cBhvr>
                                        <p:cTn id="60" dur="500"/>
                                        <p:tgtEl>
                                          <p:spTgt spid="24"/>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grpId="0" nodeType="click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barn(inVertical)">
                                      <p:cBhvr>
                                        <p:cTn id="65" dur="500"/>
                                        <p:tgtEl>
                                          <p:spTgt spid="25"/>
                                        </p:tgtEl>
                                      </p:cBhvr>
                                    </p:animEffect>
                                  </p:childTnLst>
                                </p:cTn>
                              </p:par>
                              <p:par>
                                <p:cTn id="66" presetID="16" presetClass="entr" presetSubtype="21"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barn(inVertical)">
                                      <p:cBhvr>
                                        <p:cTn id="68" dur="500"/>
                                        <p:tgtEl>
                                          <p:spTgt spid="26"/>
                                        </p:tgtEl>
                                      </p:cBhvr>
                                    </p:animEffect>
                                  </p:childTnLst>
                                </p:cTn>
                              </p:par>
                              <p:par>
                                <p:cTn id="69" presetID="16" presetClass="entr" presetSubtype="21" fill="hold" grpId="0" nodeType="with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barn(inVertical)">
                                      <p:cBhvr>
                                        <p:cTn id="71" dur="500"/>
                                        <p:tgtEl>
                                          <p:spTgt spid="27"/>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barn(inVertical)">
                                      <p:cBhvr>
                                        <p:cTn id="74" dur="500"/>
                                        <p:tgtEl>
                                          <p:spTgt spid="28"/>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barn(inVertical)">
                                      <p:cBhvr>
                                        <p:cTn id="7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3" grpId="0"/>
      <p:bldP spid="17" grpId="0" animBg="1"/>
      <p:bldP spid="18" grpId="0" animBg="1"/>
      <p:bldP spid="19" grpId="0" animBg="1"/>
      <p:bldP spid="23" grpId="0"/>
      <p:bldP spid="24" grpId="0"/>
      <p:bldP spid="25" grpId="0" animBg="1"/>
      <p:bldP spid="26" grpId="0" animBg="1"/>
      <p:bldP spid="27" grpId="0" animBg="1"/>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11</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739877" y="1988081"/>
            <a:ext cx="9474388"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466406" y="1888419"/>
            <a:ext cx="2850959"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1020229" y="1888419"/>
            <a:ext cx="616824" cy="537573"/>
          </a:xfrm>
          <a:prstGeom prst="hexagon">
            <a:avLst/>
          </a:prstGeom>
          <a:solidFill>
            <a:srgbClr val="F2B63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739876" y="2018601"/>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函数介绍</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343803" y="2134017"/>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函数定义、功能、命名、调用、程序流</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739877" y="2938538"/>
            <a:ext cx="9431894"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466406" y="2838876"/>
            <a:ext cx="2850959"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1020229" y="2838876"/>
            <a:ext cx="616824" cy="537573"/>
          </a:xfrm>
          <a:prstGeom prst="hexagon">
            <a:avLst/>
          </a:prstGeom>
          <a:solidFill>
            <a:srgbClr val="F2B63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739876" y="2969058"/>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有参函数</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4349058" y="3103519"/>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变量和参数的定义与区别、变量类型及应用、参数添加</a:t>
            </a:r>
          </a:p>
        </p:txBody>
      </p:sp>
      <p:sp>
        <p:nvSpPr>
          <p:cNvPr id="84" name="矩形 83">
            <a:extLst>
              <a:ext uri="{FF2B5EF4-FFF2-40B4-BE49-F238E27FC236}">
                <a16:creationId xmlns:a16="http://schemas.microsoft.com/office/drawing/2014/main" id="{96280A9C-1FA8-4FAD-9755-CFCEF808594A}"/>
              </a:ext>
            </a:extLst>
          </p:cNvPr>
          <p:cNvSpPr/>
          <p:nvPr/>
        </p:nvSpPr>
        <p:spPr>
          <a:xfrm>
            <a:off x="1739877" y="3957476"/>
            <a:ext cx="9431894"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466406" y="3857814"/>
            <a:ext cx="2850959"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1020229" y="3857814"/>
            <a:ext cx="616824" cy="537573"/>
          </a:xfrm>
          <a:prstGeom prst="hexagon">
            <a:avLst/>
          </a:prstGeom>
          <a:solidFill>
            <a:srgbClr val="F2B63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637053" y="3991286"/>
            <a:ext cx="2760872"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使用屏幕控制图形</a:t>
            </a:r>
          </a:p>
        </p:txBody>
      </p:sp>
      <p:sp>
        <p:nvSpPr>
          <p:cNvPr id="88" name="文本框 87">
            <a:extLst>
              <a:ext uri="{FF2B5EF4-FFF2-40B4-BE49-F238E27FC236}">
                <a16:creationId xmlns:a16="http://schemas.microsoft.com/office/drawing/2014/main" id="{EDC74F4E-619D-474E-96F9-9FA5A36E0064}"/>
              </a:ext>
            </a:extLst>
          </p:cNvPr>
          <p:cNvSpPr txBox="1"/>
          <p:nvPr/>
        </p:nvSpPr>
        <p:spPr>
          <a:xfrm>
            <a:off x="4343803" y="4124956"/>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绘制圆、函数的添加及调用、挑战：绘制五环</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0" name="文本框 19">
            <a:extLst>
              <a:ext uri="{FF2B5EF4-FFF2-40B4-BE49-F238E27FC236}">
                <a16:creationId xmlns:a16="http://schemas.microsoft.com/office/drawing/2014/main" id="{18B3E4E8-B97F-4B59-B757-6197B26F5461}"/>
              </a:ext>
            </a:extLst>
          </p:cNvPr>
          <p:cNvSpPr txBox="1"/>
          <p:nvPr/>
        </p:nvSpPr>
        <p:spPr>
          <a:xfrm>
            <a:off x="665969" y="270403"/>
            <a:ext cx="5904163"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第五章 编程函数 </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Functions</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Tree>
    <p:custDataLst>
      <p:tags r:id="rId1"/>
    </p:custDataLst>
    <p:extLst>
      <p:ext uri="{BB962C8B-B14F-4D97-AF65-F5344CB8AC3E}">
        <p14:creationId xmlns:p14="http://schemas.microsoft.com/office/powerpoint/2010/main" val="782720980"/>
      </p:ext>
    </p:extLst>
  </p:cSld>
  <p:clrMapOvr>
    <a:masterClrMapping/>
  </p:clrMapOvr>
  <p:transition spd="med" advTm="101005">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wipe(down)">
                                      <p:cBhvr>
                                        <p:cTn id="27" dur="500"/>
                                        <p:tgtEl>
                                          <p:spTgt spid="7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down)">
                                      <p:cBhvr>
                                        <p:cTn id="30" dur="500"/>
                                        <p:tgtEl>
                                          <p:spTgt spid="8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down)">
                                      <p:cBhvr>
                                        <p:cTn id="33" dur="500"/>
                                        <p:tgtEl>
                                          <p:spTgt spid="8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down)">
                                      <p:cBhvr>
                                        <p:cTn id="36" dur="500"/>
                                        <p:tgtEl>
                                          <p:spTgt spid="82"/>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wipe(down)">
                                      <p:cBhvr>
                                        <p:cTn id="39" dur="500"/>
                                        <p:tgtEl>
                                          <p:spTgt spid="8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wipe(down)">
                                      <p:cBhvr>
                                        <p:cTn id="47" dur="500"/>
                                        <p:tgtEl>
                                          <p:spTgt spid="8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6"/>
                                        </p:tgtEl>
                                        <p:attrNameLst>
                                          <p:attrName>style.visibility</p:attrName>
                                        </p:attrNameLst>
                                      </p:cBhvr>
                                      <p:to>
                                        <p:strVal val="visible"/>
                                      </p:to>
                                    </p:set>
                                    <p:animEffect transition="in" filter="wipe(down)">
                                      <p:cBhvr>
                                        <p:cTn id="50" dur="500"/>
                                        <p:tgtEl>
                                          <p:spTgt spid="8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wipe(down)">
                                      <p:cBhvr>
                                        <p:cTn id="53" dur="500"/>
                                        <p:tgtEl>
                                          <p:spTgt spid="8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wipe(down)">
                                      <p:cBhvr>
                                        <p:cTn id="56"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3" grpId="0"/>
      <p:bldP spid="84" grpId="0" animBg="1"/>
      <p:bldP spid="85" grpId="0" animBg="1"/>
      <p:bldP spid="86" grpId="0" animBg="1"/>
      <p:bldP spid="87" grpId="0"/>
      <p:bldP spid="8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12</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六边形 46">
            <a:extLst>
              <a:ext uri="{FF2B5EF4-FFF2-40B4-BE49-F238E27FC236}">
                <a16:creationId xmlns:a16="http://schemas.microsoft.com/office/drawing/2014/main" id="{AC6D4BDF-CFAB-41FA-95D5-545D0F6A2BA3}"/>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729717" y="1459761"/>
            <a:ext cx="9474388"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456246" y="1360099"/>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1010069" y="1360099"/>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729716" y="1490281"/>
            <a:ext cx="2350005" cy="461665"/>
          </a:xfrm>
          <a:prstGeom prst="rect">
            <a:avLst/>
          </a:prstGeom>
          <a:noFill/>
        </p:spPr>
        <p:txBody>
          <a:bodyPr wrap="square">
            <a:spAutoFit/>
          </a:bodyPr>
          <a:lstStyle/>
          <a:p>
            <a:pPr algn="ct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while</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4333643" y="1605697"/>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循环定义、全局变量和局部变量、</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while</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循环语句的结构及程序流</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729717" y="2410218"/>
            <a:ext cx="9431894"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456246" y="2310556"/>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1010069" y="2310556"/>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729716" y="2440738"/>
            <a:ext cx="2350005" cy="461665"/>
          </a:xfrm>
          <a:prstGeom prst="rect">
            <a:avLst/>
          </a:prstGeom>
          <a:noFill/>
        </p:spPr>
        <p:txBody>
          <a:bodyPr wrap="square">
            <a:spAutoFit/>
          </a:bodyPr>
          <a:lstStyle/>
          <a:p>
            <a:pPr algn="ct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for</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4338898" y="2575199"/>
            <a:ext cx="7061668" cy="352982"/>
          </a:xfrm>
          <a:prstGeom prst="rect">
            <a:avLst/>
          </a:prstGeom>
          <a:noFill/>
        </p:spPr>
        <p:txBody>
          <a:bodyPr wrap="square">
            <a:spAutoFit/>
          </a:bodyPr>
          <a:lstStyle/>
          <a:p>
            <a:pPr>
              <a:lnSpc>
                <a:spcPct val="130000"/>
              </a:lnSpc>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For</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循环语句结构及程序流</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4" name="矩形 83">
            <a:extLst>
              <a:ext uri="{FF2B5EF4-FFF2-40B4-BE49-F238E27FC236}">
                <a16:creationId xmlns:a16="http://schemas.microsoft.com/office/drawing/2014/main" id="{96280A9C-1FA8-4FAD-9755-CFCEF808594A}"/>
              </a:ext>
            </a:extLst>
          </p:cNvPr>
          <p:cNvSpPr/>
          <p:nvPr/>
        </p:nvSpPr>
        <p:spPr>
          <a:xfrm>
            <a:off x="1729717" y="3429156"/>
            <a:ext cx="9431894"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a:extLst>
              <a:ext uri="{FF2B5EF4-FFF2-40B4-BE49-F238E27FC236}">
                <a16:creationId xmlns:a16="http://schemas.microsoft.com/office/drawing/2014/main" id="{BA7159DE-FF48-481F-8DD8-8B7699647D98}"/>
              </a:ext>
            </a:extLst>
          </p:cNvPr>
          <p:cNvSpPr/>
          <p:nvPr/>
        </p:nvSpPr>
        <p:spPr>
          <a:xfrm>
            <a:off x="1456246" y="3329494"/>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a:extLst>
              <a:ext uri="{FF2B5EF4-FFF2-40B4-BE49-F238E27FC236}">
                <a16:creationId xmlns:a16="http://schemas.microsoft.com/office/drawing/2014/main" id="{DAC993FC-14D5-4C43-966B-BD3C47BE2FA9}"/>
              </a:ext>
            </a:extLst>
          </p:cNvPr>
          <p:cNvSpPr/>
          <p:nvPr/>
        </p:nvSpPr>
        <p:spPr>
          <a:xfrm>
            <a:off x="1010069" y="3329494"/>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7" name="文本框 86">
            <a:extLst>
              <a:ext uri="{FF2B5EF4-FFF2-40B4-BE49-F238E27FC236}">
                <a16:creationId xmlns:a16="http://schemas.microsoft.com/office/drawing/2014/main" id="{B7C42A85-CEF5-4247-B716-7A4DB48FCB3F}"/>
              </a:ext>
            </a:extLst>
          </p:cNvPr>
          <p:cNvSpPr txBox="1"/>
          <p:nvPr/>
        </p:nvSpPr>
        <p:spPr>
          <a:xfrm>
            <a:off x="1626893" y="3462966"/>
            <a:ext cx="2760872"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编程原则及运算符</a:t>
            </a:r>
          </a:p>
        </p:txBody>
      </p:sp>
      <p:sp>
        <p:nvSpPr>
          <p:cNvPr id="88" name="文本框 87">
            <a:extLst>
              <a:ext uri="{FF2B5EF4-FFF2-40B4-BE49-F238E27FC236}">
                <a16:creationId xmlns:a16="http://schemas.microsoft.com/office/drawing/2014/main" id="{EDC74F4E-619D-474E-96F9-9FA5A36E0064}"/>
              </a:ext>
            </a:extLst>
          </p:cNvPr>
          <p:cNvSpPr txBox="1"/>
          <p:nvPr/>
        </p:nvSpPr>
        <p:spPr>
          <a:xfrm>
            <a:off x="4333643" y="3596636"/>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编程规则、数学运算符、赋值运算符和表达式、关系运算符和逻辑运算符</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1" name="文本框 20">
            <a:extLst>
              <a:ext uri="{FF2B5EF4-FFF2-40B4-BE49-F238E27FC236}">
                <a16:creationId xmlns:a16="http://schemas.microsoft.com/office/drawing/2014/main" id="{17A767DC-719C-4FDD-A367-606EE0FCC3C9}"/>
              </a:ext>
            </a:extLst>
          </p:cNvPr>
          <p:cNvSpPr txBox="1"/>
          <p:nvPr/>
        </p:nvSpPr>
        <p:spPr>
          <a:xfrm>
            <a:off x="665970" y="270403"/>
            <a:ext cx="5658630"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第六章 编程语句 </a:t>
            </a:r>
            <a:r>
              <a:rPr lang="en-US" altLang="zh-CN"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Programming</a:t>
            </a:r>
            <a:endParaRPr lang="zh-CN" altLang="en-US"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20" name="矩形 19">
            <a:extLst>
              <a:ext uri="{FF2B5EF4-FFF2-40B4-BE49-F238E27FC236}">
                <a16:creationId xmlns:a16="http://schemas.microsoft.com/office/drawing/2014/main" id="{A841F11B-432E-5823-59BF-5653E128451C}"/>
              </a:ext>
            </a:extLst>
          </p:cNvPr>
          <p:cNvSpPr/>
          <p:nvPr/>
        </p:nvSpPr>
        <p:spPr>
          <a:xfrm>
            <a:off x="1771896" y="4380720"/>
            <a:ext cx="9431894"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7E9D9A66-0782-653F-5C38-A9F8BFB1BA66}"/>
              </a:ext>
            </a:extLst>
          </p:cNvPr>
          <p:cNvSpPr/>
          <p:nvPr/>
        </p:nvSpPr>
        <p:spPr>
          <a:xfrm>
            <a:off x="1498425" y="4281058"/>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六边形 22">
            <a:extLst>
              <a:ext uri="{FF2B5EF4-FFF2-40B4-BE49-F238E27FC236}">
                <a16:creationId xmlns:a16="http://schemas.microsoft.com/office/drawing/2014/main" id="{4C1E5530-F8D2-8A9A-F4D8-9B7680A49FCB}"/>
              </a:ext>
            </a:extLst>
          </p:cNvPr>
          <p:cNvSpPr/>
          <p:nvPr/>
        </p:nvSpPr>
        <p:spPr>
          <a:xfrm>
            <a:off x="1052248" y="4281058"/>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4" name="文本框 23">
            <a:extLst>
              <a:ext uri="{FF2B5EF4-FFF2-40B4-BE49-F238E27FC236}">
                <a16:creationId xmlns:a16="http://schemas.microsoft.com/office/drawing/2014/main" id="{A6461CF5-133F-3E68-C9C7-35CBA1F9136C}"/>
              </a:ext>
            </a:extLst>
          </p:cNvPr>
          <p:cNvSpPr txBox="1"/>
          <p:nvPr/>
        </p:nvSpPr>
        <p:spPr>
          <a:xfrm>
            <a:off x="1771895" y="4411240"/>
            <a:ext cx="2350005" cy="461665"/>
          </a:xfrm>
          <a:prstGeom prst="rect">
            <a:avLst/>
          </a:prstGeom>
          <a:noFill/>
        </p:spPr>
        <p:txBody>
          <a:bodyPr wrap="square">
            <a:spAutoFit/>
          </a:bodyPr>
          <a:lstStyle/>
          <a:p>
            <a:pPr algn="ct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语句</a:t>
            </a:r>
          </a:p>
        </p:txBody>
      </p:sp>
      <p:sp>
        <p:nvSpPr>
          <p:cNvPr id="25" name="文本框 24">
            <a:extLst>
              <a:ext uri="{FF2B5EF4-FFF2-40B4-BE49-F238E27FC236}">
                <a16:creationId xmlns:a16="http://schemas.microsoft.com/office/drawing/2014/main" id="{C1FD5274-DF32-85AA-FEC8-10728E1089F7}"/>
              </a:ext>
            </a:extLst>
          </p:cNvPr>
          <p:cNvSpPr txBox="1"/>
          <p:nvPr/>
        </p:nvSpPr>
        <p:spPr>
          <a:xfrm>
            <a:off x="4381077" y="4545701"/>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结构及应用、随机数代码指令及应用</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6" name="矩形 25">
            <a:extLst>
              <a:ext uri="{FF2B5EF4-FFF2-40B4-BE49-F238E27FC236}">
                <a16:creationId xmlns:a16="http://schemas.microsoft.com/office/drawing/2014/main" id="{506AAEEE-FB88-5FDF-86CF-71867FB09F45}"/>
              </a:ext>
            </a:extLst>
          </p:cNvPr>
          <p:cNvSpPr/>
          <p:nvPr/>
        </p:nvSpPr>
        <p:spPr>
          <a:xfrm>
            <a:off x="1771896" y="5399658"/>
            <a:ext cx="9431894"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7E14E4ED-2E99-B2B6-AFEF-C830D1919BDA}"/>
              </a:ext>
            </a:extLst>
          </p:cNvPr>
          <p:cNvSpPr/>
          <p:nvPr/>
        </p:nvSpPr>
        <p:spPr>
          <a:xfrm>
            <a:off x="1498425" y="5299996"/>
            <a:ext cx="2850959" cy="529287"/>
          </a:xfrm>
          <a:prstGeom prst="rect">
            <a:avLst/>
          </a:prstGeom>
          <a:solidFill>
            <a:srgbClr val="F9D0C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a:extLst>
              <a:ext uri="{FF2B5EF4-FFF2-40B4-BE49-F238E27FC236}">
                <a16:creationId xmlns:a16="http://schemas.microsoft.com/office/drawing/2014/main" id="{CC4C4FD4-ADE7-C6B4-B18C-2B04405FEB3D}"/>
              </a:ext>
            </a:extLst>
          </p:cNvPr>
          <p:cNvSpPr/>
          <p:nvPr/>
        </p:nvSpPr>
        <p:spPr>
          <a:xfrm>
            <a:off x="1052248" y="5299996"/>
            <a:ext cx="616824" cy="537573"/>
          </a:xfrm>
          <a:prstGeom prst="hexagon">
            <a:avLst/>
          </a:prstGeom>
          <a:solidFill>
            <a:srgbClr val="F9D0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9" name="文本框 28">
            <a:extLst>
              <a:ext uri="{FF2B5EF4-FFF2-40B4-BE49-F238E27FC236}">
                <a16:creationId xmlns:a16="http://schemas.microsoft.com/office/drawing/2014/main" id="{FE8C87FF-850A-B2C6-CFEA-1511B0CC522A}"/>
              </a:ext>
            </a:extLst>
          </p:cNvPr>
          <p:cNvSpPr txBox="1"/>
          <p:nvPr/>
        </p:nvSpPr>
        <p:spPr>
          <a:xfrm>
            <a:off x="1669072" y="5433468"/>
            <a:ext cx="2760872" cy="461665"/>
          </a:xfrm>
          <a:prstGeom prst="rect">
            <a:avLst/>
          </a:prstGeom>
          <a:noFill/>
        </p:spPr>
        <p:txBody>
          <a:bodyPr wrap="square">
            <a:spAutoFit/>
          </a:bodyPr>
          <a:lstStyle/>
          <a:p>
            <a:pPr algn="ct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嵌套语句</a:t>
            </a:r>
          </a:p>
        </p:txBody>
      </p:sp>
      <p:sp>
        <p:nvSpPr>
          <p:cNvPr id="30" name="文本框 29">
            <a:extLst>
              <a:ext uri="{FF2B5EF4-FFF2-40B4-BE49-F238E27FC236}">
                <a16:creationId xmlns:a16="http://schemas.microsoft.com/office/drawing/2014/main" id="{01256F71-7587-48DA-030D-83C7C5C857ED}"/>
              </a:ext>
            </a:extLst>
          </p:cNvPr>
          <p:cNvSpPr txBox="1"/>
          <p:nvPr/>
        </p:nvSpPr>
        <p:spPr>
          <a:xfrm>
            <a:off x="4429944" y="5564639"/>
            <a:ext cx="7061668" cy="649409"/>
          </a:xfrm>
          <a:prstGeom prst="rect">
            <a:avLst/>
          </a:prstGeom>
          <a:noFill/>
        </p:spPr>
        <p:txBody>
          <a:bodyPr wrap="square">
            <a:spAutoFit/>
          </a:bodyPr>
          <a:lstStyle/>
          <a:p>
            <a:pPr>
              <a:lnSpc>
                <a:spcPct val="130000"/>
              </a:lnSpc>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嵌套语句的结构及应用</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3869424030"/>
      </p:ext>
    </p:extLst>
  </p:cSld>
  <p:clrMapOvr>
    <a:masterClrMapping/>
  </p:clrMapOvr>
  <p:transition spd="med" advTm="70215">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4"/>
                                        </p:tgtEl>
                                        <p:attrNameLst>
                                          <p:attrName>style.visibility</p:attrName>
                                        </p:attrNameLst>
                                      </p:cBhvr>
                                      <p:to>
                                        <p:strVal val="visible"/>
                                      </p:to>
                                    </p:set>
                                    <p:animEffect transition="in" filter="wipe(down)">
                                      <p:cBhvr>
                                        <p:cTn id="10" dur="500"/>
                                        <p:tgtEl>
                                          <p:spTgt spid="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wipe(down)">
                                      <p:cBhvr>
                                        <p:cTn id="13" dur="500"/>
                                        <p:tgtEl>
                                          <p:spTgt spid="7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wipe(down)">
                                      <p:cBhvr>
                                        <p:cTn id="16" dur="500"/>
                                        <p:tgtEl>
                                          <p:spTgt spid="7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7"/>
                                        </p:tgtEl>
                                        <p:attrNameLst>
                                          <p:attrName>style.visibility</p:attrName>
                                        </p:attrNameLst>
                                      </p:cBhvr>
                                      <p:to>
                                        <p:strVal val="visible"/>
                                      </p:to>
                                    </p:set>
                                    <p:animEffect transition="in" filter="wipe(down)">
                                      <p:cBhvr>
                                        <p:cTn id="19" dur="500"/>
                                        <p:tgtEl>
                                          <p:spTgt spid="7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Effect transition="in" filter="wipe(down)">
                                      <p:cBhvr>
                                        <p:cTn id="22" dur="500"/>
                                        <p:tgtEl>
                                          <p:spTgt spid="7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wipe(down)">
                                      <p:cBhvr>
                                        <p:cTn id="27" dur="500"/>
                                        <p:tgtEl>
                                          <p:spTgt spid="7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wipe(down)">
                                      <p:cBhvr>
                                        <p:cTn id="30" dur="500"/>
                                        <p:tgtEl>
                                          <p:spTgt spid="8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wipe(down)">
                                      <p:cBhvr>
                                        <p:cTn id="33" dur="500"/>
                                        <p:tgtEl>
                                          <p:spTgt spid="8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down)">
                                      <p:cBhvr>
                                        <p:cTn id="36" dur="500"/>
                                        <p:tgtEl>
                                          <p:spTgt spid="82"/>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wipe(down)">
                                      <p:cBhvr>
                                        <p:cTn id="39" dur="500"/>
                                        <p:tgtEl>
                                          <p:spTgt spid="8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5"/>
                                        </p:tgtEl>
                                        <p:attrNameLst>
                                          <p:attrName>style.visibility</p:attrName>
                                        </p:attrNameLst>
                                      </p:cBhvr>
                                      <p:to>
                                        <p:strVal val="visible"/>
                                      </p:to>
                                    </p:set>
                                    <p:animEffect transition="in" filter="wipe(down)">
                                      <p:cBhvr>
                                        <p:cTn id="47" dur="500"/>
                                        <p:tgtEl>
                                          <p:spTgt spid="8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86"/>
                                        </p:tgtEl>
                                        <p:attrNameLst>
                                          <p:attrName>style.visibility</p:attrName>
                                        </p:attrNameLst>
                                      </p:cBhvr>
                                      <p:to>
                                        <p:strVal val="visible"/>
                                      </p:to>
                                    </p:set>
                                    <p:animEffect transition="in" filter="wipe(down)">
                                      <p:cBhvr>
                                        <p:cTn id="50" dur="500"/>
                                        <p:tgtEl>
                                          <p:spTgt spid="8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wipe(down)">
                                      <p:cBhvr>
                                        <p:cTn id="53" dur="500"/>
                                        <p:tgtEl>
                                          <p:spTgt spid="8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wipe(down)">
                                      <p:cBhvr>
                                        <p:cTn id="56" dur="500"/>
                                        <p:tgtEl>
                                          <p:spTgt spid="88"/>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ipe(down)">
                                      <p:cBhvr>
                                        <p:cTn id="61" dur="500"/>
                                        <p:tgtEl>
                                          <p:spTgt spid="20"/>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wipe(down)">
                                      <p:cBhvr>
                                        <p:cTn id="64" dur="500"/>
                                        <p:tgtEl>
                                          <p:spTgt spid="22"/>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down)">
                                      <p:cBhvr>
                                        <p:cTn id="67" dur="500"/>
                                        <p:tgtEl>
                                          <p:spTgt spid="23"/>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wipe(down)">
                                      <p:cBhvr>
                                        <p:cTn id="70" dur="500"/>
                                        <p:tgtEl>
                                          <p:spTgt spid="24"/>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wipe(down)">
                                      <p:cBhvr>
                                        <p:cTn id="73" dur="500"/>
                                        <p:tgtEl>
                                          <p:spTgt spid="25"/>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wipe(down)">
                                      <p:cBhvr>
                                        <p:cTn id="78" dur="500"/>
                                        <p:tgtEl>
                                          <p:spTgt spid="26"/>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wipe(down)">
                                      <p:cBhvr>
                                        <p:cTn id="81" dur="500"/>
                                        <p:tgtEl>
                                          <p:spTgt spid="27"/>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wipe(down)">
                                      <p:cBhvr>
                                        <p:cTn id="84" dur="500"/>
                                        <p:tgtEl>
                                          <p:spTgt spid="28"/>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wipe(down)">
                                      <p:cBhvr>
                                        <p:cTn id="87" dur="500"/>
                                        <p:tgtEl>
                                          <p:spTgt spid="29"/>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wipe(down)">
                                      <p:cBhvr>
                                        <p:cTn id="9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4" grpId="0" animBg="1"/>
      <p:bldP spid="75" grpId="0" animBg="1"/>
      <p:bldP spid="76" grpId="0" animBg="1"/>
      <p:bldP spid="77" grpId="0"/>
      <p:bldP spid="78" grpId="0"/>
      <p:bldP spid="79" grpId="0" animBg="1"/>
      <p:bldP spid="80" grpId="0" animBg="1"/>
      <p:bldP spid="81" grpId="0" animBg="1"/>
      <p:bldP spid="82" grpId="0"/>
      <p:bldP spid="83" grpId="0"/>
      <p:bldP spid="84" grpId="0" animBg="1"/>
      <p:bldP spid="85" grpId="0" animBg="1"/>
      <p:bldP spid="86" grpId="0" animBg="1"/>
      <p:bldP spid="87" grpId="0"/>
      <p:bldP spid="88" grpId="0"/>
      <p:bldP spid="20" grpId="0" animBg="1"/>
      <p:bldP spid="22" grpId="0" animBg="1"/>
      <p:bldP spid="23" grpId="0" animBg="1"/>
      <p:bldP spid="24" grpId="0"/>
      <p:bldP spid="25" grpId="0"/>
      <p:bldP spid="26" grpId="0" animBg="1"/>
      <p:bldP spid="27" grpId="0" animBg="1"/>
      <p:bldP spid="28" grpId="0" animBg="1"/>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A5788F64-8952-4F02-9C89-0A619CE9BB51}"/>
              </a:ext>
            </a:extLst>
          </p:cNvPr>
          <p:cNvSpPr>
            <a:spLocks noGrp="1"/>
          </p:cNvSpPr>
          <p:nvPr>
            <p:ph type="sldNum" sz="quarter" idx="12"/>
          </p:nvPr>
        </p:nvSpPr>
        <p:spPr/>
        <p:txBody>
          <a:bodyPr/>
          <a:lstStyle/>
          <a:p>
            <a:fld id="{F6160ECC-FD91-4F3C-95B1-4C849AF426C6}" type="slidenum">
              <a:rPr lang="zh-CN" altLang="en-US" smtClean="0">
                <a:latin typeface="阿里巴巴普惠体" panose="00020600040101010101" pitchFamily="18" charset="-122"/>
                <a:ea typeface="阿里巴巴普惠体" panose="00020600040101010101" pitchFamily="18" charset="-122"/>
                <a:cs typeface="阿里巴巴普惠体" panose="00020600040101010101" pitchFamily="18" charset="-122"/>
              </a:rPr>
              <a:pPr/>
              <a:t>13</a:t>
            </a:fld>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4" name="矩形 73">
            <a:extLst>
              <a:ext uri="{FF2B5EF4-FFF2-40B4-BE49-F238E27FC236}">
                <a16:creationId xmlns:a16="http://schemas.microsoft.com/office/drawing/2014/main" id="{BDB16333-520B-400E-A086-ECA1D1814E4A}"/>
              </a:ext>
            </a:extLst>
          </p:cNvPr>
          <p:cNvSpPr/>
          <p:nvPr/>
        </p:nvSpPr>
        <p:spPr>
          <a:xfrm>
            <a:off x="1438264" y="1367955"/>
            <a:ext cx="1005231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a:extLst>
              <a:ext uri="{FF2B5EF4-FFF2-40B4-BE49-F238E27FC236}">
                <a16:creationId xmlns:a16="http://schemas.microsoft.com/office/drawing/2014/main" id="{E7A6EB4F-34DF-452A-9323-B5AB8AA79400}"/>
              </a:ext>
            </a:extLst>
          </p:cNvPr>
          <p:cNvSpPr/>
          <p:nvPr/>
        </p:nvSpPr>
        <p:spPr>
          <a:xfrm>
            <a:off x="1164794" y="1268293"/>
            <a:ext cx="285095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六边形 75">
            <a:extLst>
              <a:ext uri="{FF2B5EF4-FFF2-40B4-BE49-F238E27FC236}">
                <a16:creationId xmlns:a16="http://schemas.microsoft.com/office/drawing/2014/main" id="{19B673A6-08FA-44DC-8487-F47C5F97C913}"/>
              </a:ext>
            </a:extLst>
          </p:cNvPr>
          <p:cNvSpPr/>
          <p:nvPr/>
        </p:nvSpPr>
        <p:spPr>
          <a:xfrm>
            <a:off x="718617" y="1268293"/>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7" name="文本框 76">
            <a:extLst>
              <a:ext uri="{FF2B5EF4-FFF2-40B4-BE49-F238E27FC236}">
                <a16:creationId xmlns:a16="http://schemas.microsoft.com/office/drawing/2014/main" id="{29102F3A-ADEE-44B9-B470-24C5C0F736C0}"/>
              </a:ext>
            </a:extLst>
          </p:cNvPr>
          <p:cNvSpPr txBox="1"/>
          <p:nvPr/>
        </p:nvSpPr>
        <p:spPr>
          <a:xfrm>
            <a:off x="1438264" y="1398475"/>
            <a:ext cx="2614408"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遥控器结构及应用</a:t>
            </a:r>
          </a:p>
        </p:txBody>
      </p:sp>
      <p:sp>
        <p:nvSpPr>
          <p:cNvPr id="78" name="文本框 77">
            <a:extLst>
              <a:ext uri="{FF2B5EF4-FFF2-40B4-BE49-F238E27FC236}">
                <a16:creationId xmlns:a16="http://schemas.microsoft.com/office/drawing/2014/main" id="{02CA221D-D819-43C6-999B-0036665CE734}"/>
              </a:ext>
            </a:extLst>
          </p:cNvPr>
          <p:cNvSpPr txBox="1"/>
          <p:nvPr/>
        </p:nvSpPr>
        <p:spPr>
          <a:xfrm>
            <a:off x="3954687" y="1518653"/>
            <a:ext cx="7824446" cy="385298"/>
          </a:xfrm>
          <a:prstGeom prst="rect">
            <a:avLst/>
          </a:prstGeom>
          <a:noFill/>
        </p:spPr>
        <p:txBody>
          <a:bodyPr wrap="square">
            <a:spAutoFit/>
          </a:bodyPr>
          <a:lstStyle/>
          <a:p>
            <a:pPr indent="-457200">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远程控制概念</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结构</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无线连接方式</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固件更新</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系统设置</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摇杆校准</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驱动程序</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运行</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停止</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复位键</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9" name="矩形 78">
            <a:extLst>
              <a:ext uri="{FF2B5EF4-FFF2-40B4-BE49-F238E27FC236}">
                <a16:creationId xmlns:a16="http://schemas.microsoft.com/office/drawing/2014/main" id="{DE22A75C-52C3-40CC-86A3-77AD97D05313}"/>
              </a:ext>
            </a:extLst>
          </p:cNvPr>
          <p:cNvSpPr/>
          <p:nvPr/>
        </p:nvSpPr>
        <p:spPr>
          <a:xfrm>
            <a:off x="1410137" y="2224421"/>
            <a:ext cx="1005231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a:extLst>
              <a:ext uri="{FF2B5EF4-FFF2-40B4-BE49-F238E27FC236}">
                <a16:creationId xmlns:a16="http://schemas.microsoft.com/office/drawing/2014/main" id="{1942CBDD-D9F7-4596-860D-D83B92AC603A}"/>
              </a:ext>
            </a:extLst>
          </p:cNvPr>
          <p:cNvSpPr/>
          <p:nvPr/>
        </p:nvSpPr>
        <p:spPr>
          <a:xfrm>
            <a:off x="1136667" y="2124759"/>
            <a:ext cx="285095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六边形 80">
            <a:extLst>
              <a:ext uri="{FF2B5EF4-FFF2-40B4-BE49-F238E27FC236}">
                <a16:creationId xmlns:a16="http://schemas.microsoft.com/office/drawing/2014/main" id="{C2BE6D24-50CD-4A9D-BDBD-24C4A1FEEB6C}"/>
              </a:ext>
            </a:extLst>
          </p:cNvPr>
          <p:cNvSpPr/>
          <p:nvPr/>
        </p:nvSpPr>
        <p:spPr>
          <a:xfrm>
            <a:off x="690490" y="2124759"/>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文本框 81">
            <a:extLst>
              <a:ext uri="{FF2B5EF4-FFF2-40B4-BE49-F238E27FC236}">
                <a16:creationId xmlns:a16="http://schemas.microsoft.com/office/drawing/2014/main" id="{AA569085-9975-4E44-B580-050204C40407}"/>
              </a:ext>
            </a:extLst>
          </p:cNvPr>
          <p:cNvSpPr txBox="1"/>
          <p:nvPr/>
        </p:nvSpPr>
        <p:spPr>
          <a:xfrm>
            <a:off x="1410137" y="2254941"/>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遥控器指令</a:t>
            </a:r>
          </a:p>
        </p:txBody>
      </p:sp>
      <p:sp>
        <p:nvSpPr>
          <p:cNvPr id="83" name="文本框 82">
            <a:extLst>
              <a:ext uri="{FF2B5EF4-FFF2-40B4-BE49-F238E27FC236}">
                <a16:creationId xmlns:a16="http://schemas.microsoft.com/office/drawing/2014/main" id="{619C5826-917C-43A6-BC28-92CA2568B13C}"/>
              </a:ext>
            </a:extLst>
          </p:cNvPr>
          <p:cNvSpPr txBox="1"/>
          <p:nvPr/>
        </p:nvSpPr>
        <p:spPr>
          <a:xfrm>
            <a:off x="3954687" y="2357629"/>
            <a:ext cx="7061668" cy="385298"/>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场控连接、竞赛指示灯、系统配置、遥控器指令及应用、课程挑战</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5" name="文本框 14">
            <a:extLst>
              <a:ext uri="{FF2B5EF4-FFF2-40B4-BE49-F238E27FC236}">
                <a16:creationId xmlns:a16="http://schemas.microsoft.com/office/drawing/2014/main" id="{53199180-8759-4B21-8D3F-E04B48CFFD6A}"/>
              </a:ext>
            </a:extLst>
          </p:cNvPr>
          <p:cNvSpPr txBox="1"/>
          <p:nvPr/>
        </p:nvSpPr>
        <p:spPr>
          <a:xfrm>
            <a:off x="665970" y="270403"/>
            <a:ext cx="5658630"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第七章 远程控制</a:t>
            </a:r>
            <a:r>
              <a:rPr lang="en-US" altLang="zh-CN"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 Remote Control</a:t>
            </a:r>
            <a:endParaRPr lang="zh-CN" altLang="en-US"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pic>
        <p:nvPicPr>
          <p:cNvPr id="16" name="图片 15" descr="图片包含 监控, 手, 仪表, 旧&#10;&#10;描述已自动生成">
            <a:extLst>
              <a:ext uri="{FF2B5EF4-FFF2-40B4-BE49-F238E27FC236}">
                <a16:creationId xmlns:a16="http://schemas.microsoft.com/office/drawing/2014/main" id="{B62293C0-EDE4-4327-BA7C-7396F9B76206}"/>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428086" y="4792391"/>
            <a:ext cx="1874230" cy="1443613"/>
          </a:xfrm>
          <a:prstGeom prst="snip2DiagRect">
            <a:avLst/>
          </a:prstGeom>
          <a:solidFill>
            <a:srgbClr val="FFFFFF">
              <a:shade val="85000"/>
            </a:srgbClr>
          </a:solidFill>
          <a:ln w="88900" cap="sq">
            <a:solidFill>
              <a:srgbClr val="F18F65"/>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27" name="图片 26">
            <a:extLst>
              <a:ext uri="{FF2B5EF4-FFF2-40B4-BE49-F238E27FC236}">
                <a16:creationId xmlns:a16="http://schemas.microsoft.com/office/drawing/2014/main" id="{249C71F2-253B-4351-9D74-B810EAE6A572}"/>
              </a:ext>
            </a:extLst>
          </p:cNvPr>
          <p:cNvPicPr>
            <a:picLocks noChangeAspect="1"/>
          </p:cNvPicPr>
          <p:nvPr/>
        </p:nvPicPr>
        <p:blipFill>
          <a:blip r:embed="rId5"/>
          <a:stretch>
            <a:fillRect/>
          </a:stretch>
        </p:blipFill>
        <p:spPr>
          <a:xfrm rot="18066309">
            <a:off x="8117678" y="4331148"/>
            <a:ext cx="995790" cy="1797983"/>
          </a:xfrm>
          <a:prstGeom prst="rect">
            <a:avLst/>
          </a:prstGeom>
        </p:spPr>
      </p:pic>
      <p:pic>
        <p:nvPicPr>
          <p:cNvPr id="11" name="图片 10">
            <a:extLst>
              <a:ext uri="{FF2B5EF4-FFF2-40B4-BE49-F238E27FC236}">
                <a16:creationId xmlns:a16="http://schemas.microsoft.com/office/drawing/2014/main" id="{57610795-B930-46C1-854F-66EE01E219C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419000" y="4828196"/>
            <a:ext cx="2223526" cy="1400471"/>
          </a:xfrm>
          <a:prstGeom prst="snip2DiagRect">
            <a:avLst/>
          </a:prstGeom>
          <a:solidFill>
            <a:srgbClr val="FFFFFF">
              <a:shade val="85000"/>
            </a:srgbClr>
          </a:solidFill>
          <a:ln w="88900" cap="sq">
            <a:solidFill>
              <a:srgbClr val="F18F65"/>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7" name="矩形 16">
            <a:extLst>
              <a:ext uri="{FF2B5EF4-FFF2-40B4-BE49-F238E27FC236}">
                <a16:creationId xmlns:a16="http://schemas.microsoft.com/office/drawing/2014/main" id="{030F6F71-F752-A185-5C1D-B35B00943EFE}"/>
              </a:ext>
            </a:extLst>
          </p:cNvPr>
          <p:cNvSpPr/>
          <p:nvPr/>
        </p:nvSpPr>
        <p:spPr>
          <a:xfrm>
            <a:off x="1438264" y="3136845"/>
            <a:ext cx="1005231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C8BFF136-FB4F-32F7-C6ED-9AE91ACB1361}"/>
              </a:ext>
            </a:extLst>
          </p:cNvPr>
          <p:cNvSpPr/>
          <p:nvPr/>
        </p:nvSpPr>
        <p:spPr>
          <a:xfrm>
            <a:off x="1164794" y="3037183"/>
            <a:ext cx="285095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六边形 18">
            <a:extLst>
              <a:ext uri="{FF2B5EF4-FFF2-40B4-BE49-F238E27FC236}">
                <a16:creationId xmlns:a16="http://schemas.microsoft.com/office/drawing/2014/main" id="{093A394B-4354-CD04-DCFE-5DCC56E6A781}"/>
              </a:ext>
            </a:extLst>
          </p:cNvPr>
          <p:cNvSpPr/>
          <p:nvPr/>
        </p:nvSpPr>
        <p:spPr>
          <a:xfrm>
            <a:off x="718617" y="3037183"/>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0" name="文本框 19">
            <a:extLst>
              <a:ext uri="{FF2B5EF4-FFF2-40B4-BE49-F238E27FC236}">
                <a16:creationId xmlns:a16="http://schemas.microsoft.com/office/drawing/2014/main" id="{50A0C7D9-3CE4-A99F-190D-1C35F44537C2}"/>
              </a:ext>
            </a:extLst>
          </p:cNvPr>
          <p:cNvSpPr txBox="1"/>
          <p:nvPr/>
        </p:nvSpPr>
        <p:spPr>
          <a:xfrm>
            <a:off x="1438264" y="3167365"/>
            <a:ext cx="2614408"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遥控器控制模式</a:t>
            </a:r>
          </a:p>
        </p:txBody>
      </p:sp>
      <p:sp>
        <p:nvSpPr>
          <p:cNvPr id="21" name="文本框 20">
            <a:extLst>
              <a:ext uri="{FF2B5EF4-FFF2-40B4-BE49-F238E27FC236}">
                <a16:creationId xmlns:a16="http://schemas.microsoft.com/office/drawing/2014/main" id="{D82461D5-C18E-AE7C-F7DA-15C3CAABC19B}"/>
              </a:ext>
            </a:extLst>
          </p:cNvPr>
          <p:cNvSpPr txBox="1"/>
          <p:nvPr/>
        </p:nvSpPr>
        <p:spPr>
          <a:xfrm>
            <a:off x="3954687" y="3287543"/>
            <a:ext cx="7824446" cy="385298"/>
          </a:xfrm>
          <a:prstGeom prst="rect">
            <a:avLst/>
          </a:prstGeom>
          <a:noFill/>
        </p:spPr>
        <p:txBody>
          <a:bodyPr wrap="square">
            <a:spAutoFit/>
          </a:bodyPr>
          <a:lstStyle/>
          <a:p>
            <a:pPr indent="-457200">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遥控器控制的几种模式、对应模式的系统配置、使用遥控器控制电机</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2" name="矩形 21">
            <a:extLst>
              <a:ext uri="{FF2B5EF4-FFF2-40B4-BE49-F238E27FC236}">
                <a16:creationId xmlns:a16="http://schemas.microsoft.com/office/drawing/2014/main" id="{B1F7017F-E89E-9322-9A61-41D0522FF408}"/>
              </a:ext>
            </a:extLst>
          </p:cNvPr>
          <p:cNvSpPr/>
          <p:nvPr/>
        </p:nvSpPr>
        <p:spPr>
          <a:xfrm>
            <a:off x="1438264" y="4051464"/>
            <a:ext cx="1005231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366BF49E-51EF-13A7-3B84-9ED02A265243}"/>
              </a:ext>
            </a:extLst>
          </p:cNvPr>
          <p:cNvSpPr/>
          <p:nvPr/>
        </p:nvSpPr>
        <p:spPr>
          <a:xfrm>
            <a:off x="1164794" y="3951802"/>
            <a:ext cx="285095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六边形 23">
            <a:extLst>
              <a:ext uri="{FF2B5EF4-FFF2-40B4-BE49-F238E27FC236}">
                <a16:creationId xmlns:a16="http://schemas.microsoft.com/office/drawing/2014/main" id="{9B2D5FFB-5345-69CE-0F37-19B902EA063E}"/>
              </a:ext>
            </a:extLst>
          </p:cNvPr>
          <p:cNvSpPr/>
          <p:nvPr/>
        </p:nvSpPr>
        <p:spPr>
          <a:xfrm>
            <a:off x="718617" y="3951802"/>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5" name="文本框 24">
            <a:extLst>
              <a:ext uri="{FF2B5EF4-FFF2-40B4-BE49-F238E27FC236}">
                <a16:creationId xmlns:a16="http://schemas.microsoft.com/office/drawing/2014/main" id="{99A1D187-290A-CF5C-2D00-65F9C2B6EE79}"/>
              </a:ext>
            </a:extLst>
          </p:cNvPr>
          <p:cNvSpPr txBox="1"/>
          <p:nvPr/>
        </p:nvSpPr>
        <p:spPr>
          <a:xfrm>
            <a:off x="1438264" y="4081984"/>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p>
        </p:txBody>
      </p:sp>
      <p:sp>
        <p:nvSpPr>
          <p:cNvPr id="26" name="文本框 25">
            <a:extLst>
              <a:ext uri="{FF2B5EF4-FFF2-40B4-BE49-F238E27FC236}">
                <a16:creationId xmlns:a16="http://schemas.microsoft.com/office/drawing/2014/main" id="{5D3DDD09-F923-462E-5C37-DF0C696CC500}"/>
              </a:ext>
            </a:extLst>
          </p:cNvPr>
          <p:cNvSpPr txBox="1"/>
          <p:nvPr/>
        </p:nvSpPr>
        <p:spPr>
          <a:xfrm>
            <a:off x="3982814" y="4184672"/>
            <a:ext cx="7061668" cy="385298"/>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遥控器控制范围、死区概念、编程控制机器人移动、机械臂升降、机械爪开合并完成挑战</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113816808"/>
      </p:ext>
    </p:extLst>
  </p:cSld>
  <p:clrMapOvr>
    <a:masterClrMapping/>
  </p:clrMapOvr>
  <p:transition spd="med" advTm="119315">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fade">
                                      <p:cBhvr>
                                        <p:cTn id="10" dur="500"/>
                                        <p:tgtEl>
                                          <p:spTgt spid="7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fade">
                                      <p:cBhvr>
                                        <p:cTn id="16" dur="500"/>
                                        <p:tgtEl>
                                          <p:spTgt spid="7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fade">
                                      <p:cBhvr>
                                        <p:cTn id="19" dur="500"/>
                                        <p:tgtEl>
                                          <p:spTgt spid="78"/>
                                        </p:tgtEl>
                                      </p:cBhvr>
                                    </p:animEffect>
                                  </p:childTnLst>
                                </p:cTn>
                              </p:par>
                              <p:par>
                                <p:cTn id="20" presetID="10"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9"/>
                                        </p:tgtEl>
                                        <p:attrNameLst>
                                          <p:attrName>style.visibility</p:attrName>
                                        </p:attrNameLst>
                                      </p:cBhvr>
                                      <p:to>
                                        <p:strVal val="visible"/>
                                      </p:to>
                                    </p:set>
                                    <p:animEffect transition="in" filter="fade">
                                      <p:cBhvr>
                                        <p:cTn id="27" dur="500"/>
                                        <p:tgtEl>
                                          <p:spTgt spid="7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0"/>
                                        </p:tgtEl>
                                        <p:attrNameLst>
                                          <p:attrName>style.visibility</p:attrName>
                                        </p:attrNameLst>
                                      </p:cBhvr>
                                      <p:to>
                                        <p:strVal val="visible"/>
                                      </p:to>
                                    </p:set>
                                    <p:animEffect transition="in" filter="fade">
                                      <p:cBhvr>
                                        <p:cTn id="30" dur="500"/>
                                        <p:tgtEl>
                                          <p:spTgt spid="8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fade">
                                      <p:cBhvr>
                                        <p:cTn id="33" dur="500"/>
                                        <p:tgtEl>
                                          <p:spTgt spid="8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fade">
                                      <p:cBhvr>
                                        <p:cTn id="36" dur="500"/>
                                        <p:tgtEl>
                                          <p:spTgt spid="8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3"/>
                                        </p:tgtEl>
                                        <p:attrNameLst>
                                          <p:attrName>style.visibility</p:attrName>
                                        </p:attrNameLst>
                                      </p:cBhvr>
                                      <p:to>
                                        <p:strVal val="visible"/>
                                      </p:to>
                                    </p:set>
                                    <p:animEffect transition="in" filter="fade">
                                      <p:cBhvr>
                                        <p:cTn id="39" dur="500"/>
                                        <p:tgtEl>
                                          <p:spTgt spid="83"/>
                                        </p:tgtEl>
                                      </p:cBhvr>
                                    </p:animEffect>
                                  </p:childTnLst>
                                </p:cTn>
                              </p:par>
                              <p:par>
                                <p:cTn id="40" presetID="10" presetClass="entr" presetSubtype="0"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500"/>
                                        <p:tgtEl>
                                          <p:spTgt spid="2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500"/>
                                        <p:tgtEl>
                                          <p:spTgt spid="25"/>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fade">
                                      <p:cBhvr>
                                        <p:cTn id="7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76" grpId="0" animBg="1"/>
      <p:bldP spid="77" grpId="0"/>
      <p:bldP spid="78" grpId="0"/>
      <p:bldP spid="79" grpId="0" animBg="1"/>
      <p:bldP spid="80" grpId="0" animBg="1"/>
      <p:bldP spid="81" grpId="0" animBg="1"/>
      <p:bldP spid="82" grpId="0"/>
      <p:bldP spid="83" grpId="0"/>
      <p:bldP spid="17" grpId="0" animBg="1"/>
      <p:bldP spid="18" grpId="0" animBg="1"/>
      <p:bldP spid="19" grpId="0" animBg="1"/>
      <p:bldP spid="20" grpId="0"/>
      <p:bldP spid="21" grpId="0"/>
      <p:bldP spid="22" grpId="0" animBg="1"/>
      <p:bldP spid="23" grpId="0" animBg="1"/>
      <p:bldP spid="24" grpId="0" animBg="1"/>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标题 14">
            <a:extLst>
              <a:ext uri="{FF2B5EF4-FFF2-40B4-BE49-F238E27FC236}">
                <a16:creationId xmlns:a16="http://schemas.microsoft.com/office/drawing/2014/main" id="{A05E0D00-68EC-4B34-A462-1ADA872CD749}"/>
              </a:ext>
            </a:extLst>
          </p:cNvPr>
          <p:cNvSpPr>
            <a:spLocks noGrp="1"/>
          </p:cNvSpPr>
          <p:nvPr>
            <p:ph type="ctrTitle"/>
          </p:nvPr>
        </p:nvSpPr>
        <p:spPr>
          <a:xfrm>
            <a:off x="4071553" y="2576444"/>
            <a:ext cx="4231154" cy="1317246"/>
          </a:xfrm>
        </p:spPr>
        <p:txBody>
          <a:bodyPr>
            <a:normAutofit/>
          </a:bodyPr>
          <a:lstStyle/>
          <a:p>
            <a:r>
              <a:rPr lang="zh-CN" altLang="en-US" sz="7200" dirty="0">
                <a:solidFill>
                  <a:schemeClr val="bg1"/>
                </a:solidFill>
              </a:rPr>
              <a:t>谢谢观看！</a:t>
            </a:r>
          </a:p>
        </p:txBody>
      </p:sp>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14</a:t>
            </a:fld>
            <a:endParaRPr lang="zh-CN" altLang="en-US"/>
          </a:p>
        </p:txBody>
      </p:sp>
      <p:sp>
        <p:nvSpPr>
          <p:cNvPr id="10" name="文本框 9">
            <a:extLst>
              <a:ext uri="{FF2B5EF4-FFF2-40B4-BE49-F238E27FC236}">
                <a16:creationId xmlns:a16="http://schemas.microsoft.com/office/drawing/2014/main" id="{717A4200-E1C4-D74E-9A49-5D72C737574C}"/>
              </a:ext>
            </a:extLst>
          </p:cNvPr>
          <p:cNvSpPr txBox="1"/>
          <p:nvPr/>
        </p:nvSpPr>
        <p:spPr>
          <a:xfrm>
            <a:off x="3190009" y="5049982"/>
            <a:ext cx="184731" cy="369332"/>
          </a:xfrm>
          <a:prstGeom prst="rect">
            <a:avLst/>
          </a:prstGeom>
          <a:noFill/>
        </p:spPr>
        <p:txBody>
          <a:bodyPr wrap="none" rtlCol="0">
            <a:spAutoFit/>
          </a:bodyPr>
          <a:lstStyle/>
          <a:p>
            <a:endParaRPr kumimoji="1" lang="zh-CN" altLang="en-US" dirty="0"/>
          </a:p>
        </p:txBody>
      </p:sp>
    </p:spTree>
    <p:custDataLst>
      <p:tags r:id="rId1"/>
    </p:custDataLst>
    <p:extLst>
      <p:ext uri="{BB962C8B-B14F-4D97-AF65-F5344CB8AC3E}">
        <p14:creationId xmlns:p14="http://schemas.microsoft.com/office/powerpoint/2010/main" val="1604372075"/>
      </p:ext>
    </p:extLst>
  </p:cSld>
  <p:clrMapOvr>
    <a:masterClrMapping/>
  </p:clrMapOvr>
  <p:transition spd="med" advTm="4142">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8|1.5|1.1"/>
</p:tagLst>
</file>

<file path=ppt/tags/tag2.xml><?xml version="1.0" encoding="utf-8"?>
<p:tagLst xmlns:a="http://schemas.openxmlformats.org/drawingml/2006/main" xmlns:r="http://schemas.openxmlformats.org/officeDocument/2006/relationships" xmlns:p="http://schemas.openxmlformats.org/presentationml/2006/main">
  <p:tag name="TIMING" val="|0.5|0.8"/>
</p:tagLst>
</file>

<file path=ppt/tags/tag3.xml><?xml version="1.0" encoding="utf-8"?>
<p:tagLst xmlns:a="http://schemas.openxmlformats.org/drawingml/2006/main" xmlns:r="http://schemas.openxmlformats.org/officeDocument/2006/relationships" xmlns:p="http://schemas.openxmlformats.org/presentationml/2006/main">
  <p:tag name="TIMING" val="|3.2"/>
</p:tagLst>
</file>

<file path=ppt/tags/tag4.xml><?xml version="1.0" encoding="utf-8"?>
<p:tagLst xmlns:a="http://schemas.openxmlformats.org/drawingml/2006/main" xmlns:r="http://schemas.openxmlformats.org/officeDocument/2006/relationships" xmlns:p="http://schemas.openxmlformats.org/presentationml/2006/main">
  <p:tag name="TIMING" val="|15.8|2.5|3.1|2.5|3.2|4.2|2.6"/>
</p:tagLst>
</file>

<file path=ppt/tags/tag5.xml><?xml version="1.0" encoding="utf-8"?>
<p:tagLst xmlns:a="http://schemas.openxmlformats.org/drawingml/2006/main" xmlns:r="http://schemas.openxmlformats.org/officeDocument/2006/relationships" xmlns:p="http://schemas.openxmlformats.org/presentationml/2006/main">
  <p:tag name="TIMING" val="|2.9|1.6|0.9|3.7|1.6|1.4|9|1.1|1.2|15.4|1.2|1.4|36.8|1.1|0.9|15.1|0.8|1.2|9.8|0.8|1"/>
</p:tagLst>
</file>

<file path=ppt/tags/tag6.xml><?xml version="1.0" encoding="utf-8"?>
<p:tagLst xmlns:a="http://schemas.openxmlformats.org/drawingml/2006/main" xmlns:r="http://schemas.openxmlformats.org/officeDocument/2006/relationships" xmlns:p="http://schemas.openxmlformats.org/presentationml/2006/main">
  <p:tag name="TIMING" val="|33.6|68|34.9|63|13.3"/>
</p:tagLst>
</file>

<file path=ppt/tags/tag7.xml><?xml version="1.0" encoding="utf-8"?>
<p:tagLst xmlns:a="http://schemas.openxmlformats.org/drawingml/2006/main" xmlns:r="http://schemas.openxmlformats.org/officeDocument/2006/relationships" xmlns:p="http://schemas.openxmlformats.org/presentationml/2006/main">
  <p:tag name="TIMING" val="|5.1|56.6|33.9"/>
</p:tagLst>
</file>

<file path=ppt/tags/tag8.xml><?xml version="1.0" encoding="utf-8"?>
<p:tagLst xmlns:a="http://schemas.openxmlformats.org/drawingml/2006/main" xmlns:r="http://schemas.openxmlformats.org/officeDocument/2006/relationships" xmlns:p="http://schemas.openxmlformats.org/presentationml/2006/main">
  <p:tag name="TIMING" val="|31.4|25.5|55.3|42.4|46.2|41.5"/>
</p:tagLst>
</file>

<file path=ppt/tags/tag9.xml><?xml version="1.0" encoding="utf-8"?>
<p:tagLst xmlns:a="http://schemas.openxmlformats.org/drawingml/2006/main" xmlns:r="http://schemas.openxmlformats.org/officeDocument/2006/relationships" xmlns:p="http://schemas.openxmlformats.org/presentationml/2006/main">
  <p:tag name="TIMING" val="|31.4|25.5|55.3|42.4|46.2|41.5"/>
</p:tagLst>
</file>

<file path=ppt/tags/tag10.xml><?xml version="1.0" encoding="utf-8"?>
<p:tagLst xmlns:a="http://schemas.openxmlformats.org/drawingml/2006/main" xmlns:r="http://schemas.openxmlformats.org/officeDocument/2006/relationships" xmlns:p="http://schemas.openxmlformats.org/presentationml/2006/main">
  <p:tag name="TIMING" val="|25.1|7.5"/>
</p:tagLst>
</file>

<file path=ppt/tags/tag11.xml><?xml version="1.0" encoding="utf-8"?>
<p:tagLst xmlns:a="http://schemas.openxmlformats.org/drawingml/2006/main" xmlns:r="http://schemas.openxmlformats.org/officeDocument/2006/relationships" xmlns:p="http://schemas.openxmlformats.org/presentationml/2006/main">
  <p:tag name="TIMING" val="|23|14.3|29.8"/>
</p:tagLst>
</file>

<file path=ppt/tags/tag12.xml><?xml version="1.0" encoding="utf-8"?>
<p:tagLst xmlns:a="http://schemas.openxmlformats.org/drawingml/2006/main" xmlns:r="http://schemas.openxmlformats.org/officeDocument/2006/relationships" xmlns:p="http://schemas.openxmlformats.org/presentationml/2006/main">
  <p:tag name="TIMING" val="|28.5|10.7|11"/>
</p:tagLst>
</file>

<file path=ppt/tags/tag13.xml><?xml version="1.0" encoding="utf-8"?>
<p:tagLst xmlns:a="http://schemas.openxmlformats.org/drawingml/2006/main" xmlns:r="http://schemas.openxmlformats.org/officeDocument/2006/relationships" xmlns:p="http://schemas.openxmlformats.org/presentationml/2006/main">
  <p:tag name="TIMING" val="|41.7|39"/>
</p:tagLst>
</file>

<file path=ppt/tags/tag14.xml><?xml version="1.0" encoding="utf-8"?>
<p:tagLst xmlns:a="http://schemas.openxmlformats.org/drawingml/2006/main" xmlns:r="http://schemas.openxmlformats.org/officeDocument/2006/relationships" xmlns:p="http://schemas.openxmlformats.org/presentationml/2006/main">
  <p:tag name="TIMING" val="|2"/>
</p:tagLst>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TM02900743[[fn=环保]]</Template>
  <TotalTime>5759</TotalTime>
  <Words>2290</Words>
  <Application>Microsoft Office PowerPoint</Application>
  <PresentationFormat>宽屏</PresentationFormat>
  <Paragraphs>258</Paragraphs>
  <Slides>14</Slides>
  <Notes>9</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14</vt:i4>
      </vt:variant>
    </vt:vector>
  </HeadingPairs>
  <TitlesOfParts>
    <vt:vector size="22" baseType="lpstr">
      <vt:lpstr>Bai Jamjuree</vt:lpstr>
      <vt:lpstr>阿里巴巴普惠体</vt:lpstr>
      <vt:lpstr>阿里巴巴普惠体 Heavy</vt:lpstr>
      <vt:lpstr>阿里巴巴普惠体 Medium</vt:lpstr>
      <vt:lpstr>等线</vt:lpstr>
      <vt:lpstr>Calibri</vt:lpstr>
      <vt:lpstr>Wingdings 2</vt:lpstr>
      <vt:lpstr>HDOfficeLightV0</vt:lpstr>
      <vt:lpstr>VEXcode Pro V5 机器人编程</vt:lpstr>
      <vt:lpstr>课程硬件</vt:lpstr>
      <vt:lpstr>课程软件</vt:lpstr>
      <vt:lpstr>课程目录</vt:lpstr>
      <vt:lpstr>课程大纲</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谢谢观看！</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VEX IQ 入门课程</dc:title>
  <dc:creator>Krisa</dc:creator>
  <cp:lastModifiedBy>崔 旭</cp:lastModifiedBy>
  <cp:revision>290</cp:revision>
  <dcterms:created xsi:type="dcterms:W3CDTF">2019-08-26T06:11:57Z</dcterms:created>
  <dcterms:modified xsi:type="dcterms:W3CDTF">2022-05-09T08:44:30Z</dcterms:modified>
</cp:coreProperties>
</file>